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68" r:id="rId2"/>
    <p:sldId id="270" r:id="rId3"/>
    <p:sldId id="271" r:id="rId4"/>
    <p:sldId id="269" r:id="rId5"/>
    <p:sldId id="272" r:id="rId6"/>
    <p:sldId id="273" r:id="rId7"/>
    <p:sldId id="274" r:id="rId8"/>
    <p:sldId id="277" r:id="rId9"/>
    <p:sldId id="263" r:id="rId10"/>
    <p:sldId id="278"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6604" autoAdjust="0"/>
    <p:restoredTop sz="71525" autoAdjust="0"/>
  </p:normalViewPr>
  <p:slideViewPr>
    <p:cSldViewPr snapToGrid="0" snapToObjects="1">
      <p:cViewPr varScale="1">
        <p:scale>
          <a:sx n="61" d="100"/>
          <a:sy n="61" d="100"/>
        </p:scale>
        <p:origin x="66" y="21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5298A4-6FC6-4B47-BE33-46A31EE35585}" type="datetimeFigureOut">
              <a:rPr lang="en-US" smtClean="0"/>
              <a:pPr/>
              <a:t>3/27/2016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84617A-49AE-404A-9D85-FE1FA4F4A777}" type="slidenum">
              <a:rPr lang="en-US" smtClean="0"/>
              <a:pPr/>
              <a:t>‹#›</a:t>
            </a:fld>
            <a:endParaRPr lang="en-US"/>
          </a:p>
        </p:txBody>
      </p:sp>
    </p:spTree>
    <p:extLst>
      <p:ext uri="{BB962C8B-B14F-4D97-AF65-F5344CB8AC3E}">
        <p14:creationId xmlns:p14="http://schemas.microsoft.com/office/powerpoint/2010/main" val="19285465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biblia.com/bible/esv/Gen%201.11%E2%80%9312"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biblia.com/bible/esv/John%2015.16"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a:t>
            </a:r>
            <a:r>
              <a:rPr lang="en-US" baseline="0" dirty="0" smtClean="0"/>
              <a:t> the past several weeks, I have enjoyed watching the trees.  Just a few weeks ago the trees looked dead.  No leaves.  No sign of life.  If you weren’t aware of the seasons, you’d think, this tree is dead and needs to be cut down.  But over the last few weeks, signs of life have begun to show in trees and bushes.</a:t>
            </a:r>
          </a:p>
          <a:p>
            <a:endParaRPr lang="en-US" baseline="0" dirty="0" smtClean="0"/>
          </a:p>
          <a:p>
            <a:r>
              <a:rPr lang="en-US" baseline="0" dirty="0" smtClean="0"/>
              <a:t>The trees and bushes have started to bud, flowers and foliage have burst forth, fragrant smells from flowers are all signs that the tree isn’t dead, but is now awakened to bear its fruit.</a:t>
            </a:r>
          </a:p>
          <a:p>
            <a:endParaRPr lang="en-US" baseline="0" dirty="0" smtClean="0"/>
          </a:p>
          <a:p>
            <a:r>
              <a:rPr lang="en-US" baseline="0" dirty="0" smtClean="0"/>
              <a:t>God’s creation- how beautiful– how marvelous it is to do what it was meant to do—bear fruit.</a:t>
            </a:r>
          </a:p>
          <a:p>
            <a:endParaRPr lang="en-US" baseline="0" dirty="0" smtClean="0"/>
          </a:p>
          <a:p>
            <a:r>
              <a:rPr lang="en-US" baseline="0" dirty="0" smtClean="0"/>
              <a:t>What were you meant to do?</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984617A-49AE-404A-9D85-FE1FA4F4A777}" type="slidenum">
              <a:rPr lang="en-US" smtClean="0"/>
              <a:pPr/>
              <a:t>1</a:t>
            </a:fld>
            <a:endParaRPr lang="en-US"/>
          </a:p>
        </p:txBody>
      </p:sp>
    </p:spTree>
    <p:extLst>
      <p:ext uri="{BB962C8B-B14F-4D97-AF65-F5344CB8AC3E}">
        <p14:creationId xmlns:p14="http://schemas.microsoft.com/office/powerpoint/2010/main" val="2068713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a:t>
            </a:r>
            <a:r>
              <a:rPr lang="en-US" baseline="0" dirty="0" smtClean="0"/>
              <a:t> a chance to grow!  So let’s go out and get busy serving the Lord and bearing fruit for Him!</a:t>
            </a:r>
            <a:endParaRPr lang="en-US" dirty="0"/>
          </a:p>
        </p:txBody>
      </p:sp>
      <p:sp>
        <p:nvSpPr>
          <p:cNvPr id="4" name="Slide Number Placeholder 3"/>
          <p:cNvSpPr>
            <a:spLocks noGrp="1"/>
          </p:cNvSpPr>
          <p:nvPr>
            <p:ph type="sldNum" sz="quarter" idx="10"/>
          </p:nvPr>
        </p:nvSpPr>
        <p:spPr/>
        <p:txBody>
          <a:bodyPr/>
          <a:lstStyle/>
          <a:p>
            <a:fld id="{B984617A-49AE-404A-9D85-FE1FA4F4A777}" type="slidenum">
              <a:rPr lang="en-US" smtClean="0"/>
              <a:pPr/>
              <a:t>10</a:t>
            </a:fld>
            <a:endParaRPr lang="en-US"/>
          </a:p>
        </p:txBody>
      </p:sp>
    </p:spTree>
    <p:extLst>
      <p:ext uri="{BB962C8B-B14F-4D97-AF65-F5344CB8AC3E}">
        <p14:creationId xmlns:p14="http://schemas.microsoft.com/office/powerpoint/2010/main" val="3379954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John 15:8, Jesus said,</a:t>
            </a:r>
            <a:r>
              <a:rPr lang="en-US" baseline="0" dirty="0" smtClean="0"/>
              <a:t> </a:t>
            </a:r>
            <a:r>
              <a:rPr lang="en-US" b="1" baseline="30000" dirty="0" smtClean="0"/>
              <a:t>8 </a:t>
            </a:r>
            <a:r>
              <a:rPr lang="en-US" b="1" dirty="0" smtClean="0"/>
              <a:t>Herein is my Father glorified, that ye bear much fruit; so shall ye be my disciples.</a:t>
            </a:r>
          </a:p>
          <a:p>
            <a:endParaRPr lang="en-US" dirty="0" smtClean="0"/>
          </a:p>
          <a:p>
            <a:r>
              <a:rPr lang="en-US" dirty="0" smtClean="0"/>
              <a:t>Jesus</a:t>
            </a:r>
            <a:r>
              <a:rPr lang="en-US" baseline="0" dirty="0" smtClean="0"/>
              <a:t> said our purpose is to bear much fruit.  If we bear fruit, we will glorify His Father.  Jesus said if we bear much fruit, we will be His disciples.</a:t>
            </a:r>
          </a:p>
          <a:p>
            <a:endParaRPr lang="en-US" baseline="30000" dirty="0" smtClean="0"/>
          </a:p>
        </p:txBody>
      </p:sp>
      <p:sp>
        <p:nvSpPr>
          <p:cNvPr id="4" name="Slide Number Placeholder 3"/>
          <p:cNvSpPr>
            <a:spLocks noGrp="1"/>
          </p:cNvSpPr>
          <p:nvPr>
            <p:ph type="sldNum" sz="quarter" idx="10"/>
          </p:nvPr>
        </p:nvSpPr>
        <p:spPr/>
        <p:txBody>
          <a:bodyPr/>
          <a:lstStyle/>
          <a:p>
            <a:fld id="{B984617A-49AE-404A-9D85-FE1FA4F4A777}" type="slidenum">
              <a:rPr lang="en-US" smtClean="0"/>
              <a:pPr/>
              <a:t>2</a:t>
            </a:fld>
            <a:endParaRPr lang="en-US"/>
          </a:p>
        </p:txBody>
      </p:sp>
    </p:spTree>
    <p:extLst>
      <p:ext uri="{BB962C8B-B14F-4D97-AF65-F5344CB8AC3E}">
        <p14:creationId xmlns:p14="http://schemas.microsoft.com/office/powerpoint/2010/main" val="1401859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John </a:t>
            </a:r>
            <a:r>
              <a:rPr lang="en-US" b="0" dirty="0" smtClean="0"/>
              <a:t>15:5</a:t>
            </a:r>
            <a:endParaRPr lang="en-US" b="1" dirty="0" smtClean="0"/>
          </a:p>
          <a:p>
            <a:r>
              <a:rPr lang="en-US" b="1" baseline="30000" dirty="0" smtClean="0"/>
              <a:t>5 </a:t>
            </a:r>
            <a:r>
              <a:rPr lang="en-US" b="1" dirty="0" smtClean="0"/>
              <a:t>I am the vine, ye are the branches: He that </a:t>
            </a:r>
            <a:r>
              <a:rPr lang="en-US" b="1" dirty="0" err="1" smtClean="0"/>
              <a:t>abideth</a:t>
            </a:r>
            <a:r>
              <a:rPr lang="en-US" b="1" dirty="0" smtClean="0"/>
              <a:t> in me, and I in him, the same </a:t>
            </a:r>
            <a:r>
              <a:rPr lang="en-US" b="1" dirty="0" err="1" smtClean="0"/>
              <a:t>bringeth</a:t>
            </a:r>
            <a:r>
              <a:rPr lang="en-US" b="1" dirty="0" smtClean="0"/>
              <a:t> forth much fruit: for without me ye can do nothing.</a:t>
            </a:r>
          </a:p>
          <a:p>
            <a:endParaRPr lang="en-US" b="1" dirty="0" smtClean="0"/>
          </a:p>
          <a:p>
            <a:r>
              <a:rPr lang="en-US" b="0" dirty="0" smtClean="0"/>
              <a:t>If</a:t>
            </a:r>
            <a:r>
              <a:rPr lang="en-US" b="0" baseline="0" dirty="0" smtClean="0"/>
              <a:t> we are disciples of Christ, our branch will produce fruits that are Christ-like. </a:t>
            </a:r>
          </a:p>
          <a:p>
            <a:endParaRPr lang="en-US" b="0" baseline="0" dirty="0" smtClean="0"/>
          </a:p>
          <a:p>
            <a:r>
              <a:rPr lang="en-US" b="0" baseline="0" dirty="0" smtClean="0"/>
              <a:t>A grapevine can’t produce anything but grapes.  It won’t produce a pear, an apple, a peach, or cherries.  It will produce grapes.</a:t>
            </a:r>
          </a:p>
          <a:p>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We’ve all heard</a:t>
            </a:r>
            <a:r>
              <a:rPr lang="en-US" baseline="0" dirty="0" smtClean="0"/>
              <a:t> the saying, “There’s proof in the pudding.”  Well, we can say also say, there’s proof in the fruit.</a:t>
            </a:r>
            <a:endParaRPr lang="en-US" dirty="0" smtClean="0"/>
          </a:p>
          <a:p>
            <a:endParaRPr lang="en-US" b="0" dirty="0"/>
          </a:p>
        </p:txBody>
      </p:sp>
      <p:sp>
        <p:nvSpPr>
          <p:cNvPr id="4" name="Slide Number Placeholder 3"/>
          <p:cNvSpPr>
            <a:spLocks noGrp="1"/>
          </p:cNvSpPr>
          <p:nvPr>
            <p:ph type="sldNum" sz="quarter" idx="10"/>
          </p:nvPr>
        </p:nvSpPr>
        <p:spPr/>
        <p:txBody>
          <a:bodyPr/>
          <a:lstStyle/>
          <a:p>
            <a:fld id="{B984617A-49AE-404A-9D85-FE1FA4F4A777}" type="slidenum">
              <a:rPr lang="en-US" smtClean="0"/>
              <a:pPr/>
              <a:t>3</a:t>
            </a:fld>
            <a:endParaRPr lang="en-US"/>
          </a:p>
        </p:txBody>
      </p:sp>
    </p:spTree>
    <p:extLst>
      <p:ext uri="{BB962C8B-B14F-4D97-AF65-F5344CB8AC3E}">
        <p14:creationId xmlns:p14="http://schemas.microsoft.com/office/powerpoint/2010/main" val="3786642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nature, fruit is the result of a healthy plant producing what it was designed to produce (</a:t>
            </a:r>
            <a:r>
              <a:rPr lang="en-US" dirty="0" smtClean="0">
                <a:hlinkClick r:id="rId3"/>
              </a:rPr>
              <a:t>Genesis 1:11–12</a:t>
            </a:r>
            <a:r>
              <a:rPr lang="en-US" dirty="0" smtClean="0"/>
              <a:t>). In the Bible, the word </a:t>
            </a:r>
            <a:r>
              <a:rPr lang="en-US" i="1" dirty="0" smtClean="0"/>
              <a:t>fruit</a:t>
            </a:r>
            <a:r>
              <a:rPr lang="en-US" dirty="0" smtClean="0"/>
              <a:t> is often used to describe a person’s outward actions that result from the condition of the heart.</a:t>
            </a:r>
            <a:br>
              <a:rPr lang="en-US" dirty="0" smtClean="0"/>
            </a:br>
            <a:endParaRPr lang="en-US" dirty="0" smtClean="0"/>
          </a:p>
          <a:p>
            <a:r>
              <a:rPr lang="en-US" dirty="0" smtClean="0"/>
              <a:t>What kind of fruit</a:t>
            </a:r>
            <a:r>
              <a:rPr lang="en-US" baseline="0" dirty="0" smtClean="0"/>
              <a:t> are you bearing?</a:t>
            </a:r>
          </a:p>
          <a:p>
            <a:endParaRPr lang="en-US" baseline="0" dirty="0" smtClean="0"/>
          </a:p>
          <a:p>
            <a:r>
              <a:rPr lang="en-US" baseline="0" dirty="0" smtClean="0"/>
              <a:t>Is it good fruit or bad fruit?</a:t>
            </a:r>
          </a:p>
          <a:p>
            <a:endParaRPr lang="en-US" baseline="0" dirty="0" smtClean="0"/>
          </a:p>
          <a:p>
            <a:r>
              <a:rPr lang="en-US" baseline="0" dirty="0" smtClean="0"/>
              <a:t>Jesus said, in </a:t>
            </a:r>
            <a:r>
              <a:rPr lang="en-US" b="1" baseline="0" dirty="0" smtClean="0"/>
              <a:t>Matthew 7:17-20,</a:t>
            </a:r>
          </a:p>
          <a:p>
            <a:r>
              <a:rPr lang="en-US" b="1" baseline="30000" dirty="0" smtClean="0"/>
              <a:t>17 </a:t>
            </a:r>
            <a:r>
              <a:rPr lang="en-US" b="1" dirty="0" smtClean="0"/>
              <a:t>Even so every good tree </a:t>
            </a:r>
            <a:r>
              <a:rPr lang="en-US" b="1" dirty="0" err="1" smtClean="0"/>
              <a:t>bringeth</a:t>
            </a:r>
            <a:r>
              <a:rPr lang="en-US" b="1" dirty="0" smtClean="0"/>
              <a:t> forth good fruit; but a corrupt tree </a:t>
            </a:r>
            <a:r>
              <a:rPr lang="en-US" b="1" dirty="0" err="1" smtClean="0"/>
              <a:t>bringeth</a:t>
            </a:r>
            <a:r>
              <a:rPr lang="en-US" b="1" dirty="0" smtClean="0"/>
              <a:t> forth evil fruit.</a:t>
            </a:r>
          </a:p>
          <a:p>
            <a:r>
              <a:rPr lang="en-US" b="1" baseline="30000" dirty="0" smtClean="0"/>
              <a:t>18 </a:t>
            </a:r>
            <a:r>
              <a:rPr lang="en-US" b="1" dirty="0" smtClean="0"/>
              <a:t>A good tree cannot bring forth evil fruit, neither can a corrupt tree bring forth good fruit.</a:t>
            </a:r>
          </a:p>
          <a:p>
            <a:r>
              <a:rPr lang="en-US" b="1" baseline="30000" dirty="0" smtClean="0"/>
              <a:t>19 </a:t>
            </a:r>
            <a:r>
              <a:rPr lang="en-US" b="1" dirty="0" smtClean="0"/>
              <a:t>Every tree that </a:t>
            </a:r>
            <a:r>
              <a:rPr lang="en-US" b="1" dirty="0" err="1" smtClean="0"/>
              <a:t>bringeth</a:t>
            </a:r>
            <a:r>
              <a:rPr lang="en-US" b="1" dirty="0" smtClean="0"/>
              <a:t> not forth good fruit is hewn down, and cast into the fire.</a:t>
            </a:r>
          </a:p>
          <a:p>
            <a:r>
              <a:rPr lang="en-US" b="1" baseline="30000" dirty="0" smtClean="0"/>
              <a:t>20 </a:t>
            </a:r>
            <a:r>
              <a:rPr lang="en-US" b="1" dirty="0" smtClean="0"/>
              <a:t>Wherefore by their fruits ye shall know them.</a:t>
            </a:r>
          </a:p>
          <a:p>
            <a:endParaRPr lang="en-US" dirty="0" smtClean="0"/>
          </a:p>
          <a:p>
            <a:r>
              <a:rPr lang="en-US" dirty="0" smtClean="0"/>
              <a:t>What do your fruits reveal?</a:t>
            </a:r>
          </a:p>
        </p:txBody>
      </p:sp>
      <p:sp>
        <p:nvSpPr>
          <p:cNvPr id="4" name="Slide Number Placeholder 3"/>
          <p:cNvSpPr>
            <a:spLocks noGrp="1"/>
          </p:cNvSpPr>
          <p:nvPr>
            <p:ph type="sldNum" sz="quarter" idx="10"/>
          </p:nvPr>
        </p:nvSpPr>
        <p:spPr/>
        <p:txBody>
          <a:bodyPr/>
          <a:lstStyle/>
          <a:p>
            <a:fld id="{B984617A-49AE-404A-9D85-FE1FA4F4A777}" type="slidenum">
              <a:rPr lang="en-US" smtClean="0"/>
              <a:pPr/>
              <a:t>4</a:t>
            </a:fld>
            <a:endParaRPr lang="en-US"/>
          </a:p>
        </p:txBody>
      </p:sp>
    </p:spTree>
    <p:extLst>
      <p:ext uri="{BB962C8B-B14F-4D97-AF65-F5344CB8AC3E}">
        <p14:creationId xmlns:p14="http://schemas.microsoft.com/office/powerpoint/2010/main" val="1750310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0" dirty="0" smtClean="0"/>
              <a:t>If our</a:t>
            </a:r>
            <a:r>
              <a:rPr lang="en-US" b="0" baseline="0" dirty="0" smtClean="0"/>
              <a:t> </a:t>
            </a:r>
            <a:r>
              <a:rPr lang="en-US" b="0" dirty="0" smtClean="0"/>
              <a:t>fruit</a:t>
            </a:r>
            <a:r>
              <a:rPr lang="en-US" b="0" baseline="0" dirty="0" smtClean="0"/>
              <a:t> </a:t>
            </a:r>
            <a:r>
              <a:rPr lang="en-US" dirty="0" smtClean="0"/>
              <a:t>is the outward actions that results from the condition of our heart, what </a:t>
            </a:r>
            <a:r>
              <a:rPr lang="en-US" baseline="0" dirty="0" smtClean="0"/>
              <a:t>does our heart reveal?</a:t>
            </a:r>
            <a:endParaRPr lang="en-US" dirty="0" smtClean="0"/>
          </a:p>
          <a:p>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Jesus said in John 15:2, 4, “Every branch in me that </a:t>
            </a:r>
            <a:r>
              <a:rPr lang="en-US" b="1" baseline="0" dirty="0" err="1" smtClean="0"/>
              <a:t>beareth</a:t>
            </a:r>
            <a:r>
              <a:rPr lang="en-US" b="1" baseline="0" dirty="0" smtClean="0"/>
              <a:t> not fruit he </a:t>
            </a:r>
            <a:r>
              <a:rPr lang="en-US" b="1" baseline="0" dirty="0" err="1" smtClean="0"/>
              <a:t>taketh</a:t>
            </a:r>
            <a:r>
              <a:rPr lang="en-US" b="1" baseline="0" dirty="0" smtClean="0"/>
              <a:t> away: and every branch that </a:t>
            </a:r>
            <a:r>
              <a:rPr lang="en-US" b="1" baseline="0" dirty="0" err="1" smtClean="0"/>
              <a:t>beareth</a:t>
            </a:r>
            <a:r>
              <a:rPr lang="en-US" b="1" baseline="0" dirty="0" smtClean="0"/>
              <a:t>  fruit, he </a:t>
            </a:r>
            <a:r>
              <a:rPr lang="en-US" b="1" baseline="0" dirty="0" err="1" smtClean="0"/>
              <a:t>purgeth</a:t>
            </a:r>
            <a:r>
              <a:rPr lang="en-US" b="1" baseline="0" dirty="0" smtClean="0"/>
              <a:t> it, that it may bring forth more fruit.” “Abide in me and I in you.  As the branch cannot bear fruit of itself, except it abide in the vine; no more can ye, except ye abide in me.”</a:t>
            </a:r>
          </a:p>
          <a:p>
            <a:endParaRPr lang="en-US" b="0" dirty="0" smtClean="0"/>
          </a:p>
          <a:p>
            <a:r>
              <a:rPr lang="en-US" b="1" dirty="0" smtClean="0"/>
              <a:t>NO FRUIT</a:t>
            </a:r>
            <a:r>
              <a:rPr lang="en-US" b="0" dirty="0" smtClean="0"/>
              <a:t>:</a:t>
            </a:r>
            <a:r>
              <a:rPr lang="en-US" b="0" baseline="0" dirty="0" smtClean="0"/>
              <a:t> </a:t>
            </a:r>
            <a:r>
              <a:rPr lang="en-US" b="0" dirty="0" smtClean="0"/>
              <a:t>If you</a:t>
            </a:r>
            <a:r>
              <a:rPr lang="en-US" b="0" baseline="0" dirty="0" smtClean="0"/>
              <a:t> are not producing fruit, then you are not connected to the vine. If you are not connected to the vine, then you are not connected to Jesus.  If you are not producing Christian fruits, then you are taken away.  Away from Jesus.</a:t>
            </a:r>
            <a:endParaRPr lang="en-US" b="1" baseline="0" dirty="0" smtClean="0"/>
          </a:p>
          <a:p>
            <a:endParaRPr lang="en-US" b="1" baseline="0" dirty="0" smtClean="0"/>
          </a:p>
          <a:p>
            <a:r>
              <a:rPr lang="en-US" b="1" dirty="0" smtClean="0"/>
              <a:t>LITTLE FRUIT:</a:t>
            </a:r>
            <a:r>
              <a:rPr lang="en-US" b="1" baseline="0" dirty="0" smtClean="0"/>
              <a:t> </a:t>
            </a:r>
            <a:r>
              <a:rPr lang="en-US" b="0" baseline="0" dirty="0" smtClean="0"/>
              <a:t>If you are only producing a little fruit, then you need pruning.  </a:t>
            </a:r>
          </a:p>
          <a:p>
            <a:endParaRPr lang="en-US" b="0" baseline="0" dirty="0" smtClean="0"/>
          </a:p>
          <a:p>
            <a:r>
              <a:rPr lang="en-US" b="0" baseline="0" dirty="0" smtClean="0"/>
              <a:t>Pruning </a:t>
            </a:r>
            <a:r>
              <a:rPr lang="en-US" dirty="0" smtClean="0"/>
              <a:t>includes deadwood removal, shaping (by controlling or directing growth), improving or maintaining health, reducing risk from falling branches, preparing for transplanting, and both harvesting and increasing the yield or quality of flowers and fruits.</a:t>
            </a:r>
          </a:p>
          <a:p>
            <a:endParaRPr lang="en-US" b="0" dirty="0" smtClean="0"/>
          </a:p>
          <a:p>
            <a:r>
              <a:rPr lang="en-US" b="0" dirty="0" smtClean="0"/>
              <a:t>Jesus said that we need to be purged</a:t>
            </a:r>
            <a:r>
              <a:rPr lang="en-US" b="0" baseline="0" dirty="0" smtClean="0"/>
              <a:t> or pruned.  We need to remove the dead parts, we need to improve our spiritual health, we need to rid our selves of sin and obstacles that prohibit us from growing and producing fruits.</a:t>
            </a:r>
          </a:p>
          <a:p>
            <a:endParaRPr lang="en-US" b="0" baseline="0" dirty="0" smtClean="0"/>
          </a:p>
          <a:p>
            <a:r>
              <a:rPr lang="en-US" b="1" baseline="0" dirty="0" smtClean="0"/>
              <a:t>Romans 3:23 For all have sinned and come short of the glory of God.</a:t>
            </a:r>
          </a:p>
          <a:p>
            <a:endParaRPr lang="en-US" b="1" baseline="0" dirty="0" smtClean="0"/>
          </a:p>
          <a:p>
            <a:r>
              <a:rPr lang="en-US" b="0" baseline="0" dirty="0" smtClean="0"/>
              <a:t>Even though we produce much fruit, we can still prune ourselves from Satan’s temptations or unload some of the unnecessary tasks in our life that inhibits us from growing as Christians.</a:t>
            </a:r>
          </a:p>
          <a:p>
            <a:endParaRPr lang="en-US" b="0" baseline="0" dirty="0" smtClean="0"/>
          </a:p>
          <a:p>
            <a:r>
              <a:rPr lang="en-US" b="0" baseline="0" dirty="0" smtClean="0"/>
              <a:t>It’s been said that in a normal church 20% of the people do 80% of the work.  If that’s true, if you take this mornings attendance and multiply it by 20%, you get……..  That means that ……do the other 20%.  Is that OK with you?  Is that OK with me?  Is that OK with God?</a:t>
            </a:r>
          </a:p>
          <a:p>
            <a:endParaRPr lang="en-US" b="0" baseline="0" dirty="0" smtClean="0"/>
          </a:p>
          <a:p>
            <a:r>
              <a:rPr lang="en-US" b="0" baseline="0" dirty="0" smtClean="0"/>
              <a:t>Jesus said to purge- to prune---and when we do we will bear more fruit for Him….we will GROW.</a:t>
            </a:r>
            <a:endParaRPr lang="en-US" b="0" dirty="0" smtClean="0"/>
          </a:p>
        </p:txBody>
      </p:sp>
      <p:sp>
        <p:nvSpPr>
          <p:cNvPr id="4" name="Slide Number Placeholder 3"/>
          <p:cNvSpPr>
            <a:spLocks noGrp="1"/>
          </p:cNvSpPr>
          <p:nvPr>
            <p:ph type="sldNum" sz="quarter" idx="10"/>
          </p:nvPr>
        </p:nvSpPr>
        <p:spPr/>
        <p:txBody>
          <a:bodyPr/>
          <a:lstStyle/>
          <a:p>
            <a:fld id="{B984617A-49AE-404A-9D85-FE1FA4F4A777}" type="slidenum">
              <a:rPr lang="en-US" smtClean="0"/>
              <a:pPr/>
              <a:t>5</a:t>
            </a:fld>
            <a:endParaRPr lang="en-US"/>
          </a:p>
        </p:txBody>
      </p:sp>
    </p:spTree>
    <p:extLst>
      <p:ext uri="{BB962C8B-B14F-4D97-AF65-F5344CB8AC3E}">
        <p14:creationId xmlns:p14="http://schemas.microsoft.com/office/powerpoint/2010/main" val="742293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kind of fruit</a:t>
            </a:r>
            <a:r>
              <a:rPr lang="en-US" baseline="0" dirty="0" smtClean="0"/>
              <a:t> do we want to bear?  I would hope that all would say….Good fruit</a:t>
            </a:r>
          </a:p>
          <a:p>
            <a:endParaRPr lang="en-US" baseline="0" dirty="0" smtClean="0"/>
          </a:p>
          <a:p>
            <a:r>
              <a:rPr lang="en-US" dirty="0" smtClean="0"/>
              <a:t>Good fruit is that which is produced by the Holy Spirit. Galatians 5:22 gives us a starting place: the fruit of His Spirit is love, joy, peace, patience, kindness, goodness, faithfulness, gentleness, and self-control. </a:t>
            </a:r>
          </a:p>
          <a:p>
            <a:endParaRPr lang="en-US" dirty="0" smtClean="0"/>
          </a:p>
          <a:p>
            <a:r>
              <a:rPr lang="en-US" dirty="0" smtClean="0"/>
              <a:t>The more we allow the Holy Spirit free rein in our lives, the more this fruit is evident (Galatians 5:25). “If we live in the Spirit,</a:t>
            </a:r>
            <a:r>
              <a:rPr lang="en-US" baseline="0" dirty="0" smtClean="0"/>
              <a:t> let us also walk in the Spirit.”  These fruits should be a part of our daily lives.  They should abound!</a:t>
            </a:r>
            <a:endParaRPr lang="en-US" dirty="0" smtClean="0"/>
          </a:p>
          <a:p>
            <a:endParaRPr lang="en-US" dirty="0" smtClean="0"/>
          </a:p>
          <a:p>
            <a:r>
              <a:rPr lang="en-US" dirty="0" smtClean="0"/>
              <a:t>Jesus told His followers, “I chose you and appointed you so that you might go and bear fruit—fruit that will last” (</a:t>
            </a:r>
            <a:r>
              <a:rPr lang="en-US" dirty="0" smtClean="0">
                <a:hlinkClick r:id="rId3"/>
              </a:rPr>
              <a:t>John 15:16</a:t>
            </a:r>
            <a:r>
              <a:rPr lang="en-US" dirty="0" smtClean="0"/>
              <a:t>). Righteous fruit has eternal benefit.</a:t>
            </a:r>
            <a:br>
              <a:rPr lang="en-US" dirty="0" smtClean="0"/>
            </a:br>
            <a:endParaRPr lang="en-US" dirty="0"/>
          </a:p>
        </p:txBody>
      </p:sp>
      <p:sp>
        <p:nvSpPr>
          <p:cNvPr id="4" name="Slide Number Placeholder 3"/>
          <p:cNvSpPr>
            <a:spLocks noGrp="1"/>
          </p:cNvSpPr>
          <p:nvPr>
            <p:ph type="sldNum" sz="quarter" idx="10"/>
          </p:nvPr>
        </p:nvSpPr>
        <p:spPr/>
        <p:txBody>
          <a:bodyPr/>
          <a:lstStyle/>
          <a:p>
            <a:fld id="{B984617A-49AE-404A-9D85-FE1FA4F4A777}" type="slidenum">
              <a:rPr lang="en-US" smtClean="0"/>
              <a:pPr/>
              <a:t>6</a:t>
            </a:fld>
            <a:endParaRPr lang="en-US"/>
          </a:p>
        </p:txBody>
      </p:sp>
    </p:spTree>
    <p:extLst>
      <p:ext uri="{BB962C8B-B14F-4D97-AF65-F5344CB8AC3E}">
        <p14:creationId xmlns:p14="http://schemas.microsoft.com/office/powerpoint/2010/main" val="353682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Unrighteous fruit has eternal consequence.</a:t>
            </a:r>
          </a:p>
          <a:p>
            <a:endParaRPr lang="en-US" dirty="0" smtClean="0"/>
          </a:p>
          <a:p>
            <a:r>
              <a:rPr lang="en-US" dirty="0" smtClean="0"/>
              <a:t>Jesus told us clearly what we must do to bear good fruit,</a:t>
            </a:r>
            <a:r>
              <a:rPr lang="en-US" baseline="0" dirty="0" smtClean="0"/>
              <a:t> yet sometimes, we don’t.  </a:t>
            </a:r>
          </a:p>
          <a:p>
            <a:endParaRPr lang="en-US" baseline="0" dirty="0" smtClean="0"/>
          </a:p>
          <a:p>
            <a:r>
              <a:rPr lang="en-US" baseline="0" dirty="0" smtClean="0"/>
              <a:t>Leah and I have a tree in the back yard.  The bark is coming off.  There’s a large section of the tree where the branches are bare.  I know the tree is diseased and will need to be cut down soon.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984617A-49AE-404A-9D85-FE1FA4F4A777}" type="slidenum">
              <a:rPr lang="en-US" smtClean="0"/>
              <a:pPr/>
              <a:t>7</a:t>
            </a:fld>
            <a:endParaRPr lang="en-US"/>
          </a:p>
        </p:txBody>
      </p:sp>
    </p:spTree>
    <p:extLst>
      <p:ext uri="{BB962C8B-B14F-4D97-AF65-F5344CB8AC3E}">
        <p14:creationId xmlns:p14="http://schemas.microsoft.com/office/powerpoint/2010/main" val="4242315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branch must stay firmly attached to the trunk to stay alive. </a:t>
            </a:r>
          </a:p>
          <a:p>
            <a:endParaRPr lang="en-US" dirty="0" smtClean="0"/>
          </a:p>
          <a:p>
            <a:r>
              <a:rPr lang="en-US" dirty="0" smtClean="0"/>
              <a:t>As disciples of Christ, we must stay firmly connected to Him to remain spiritually productive. </a:t>
            </a:r>
          </a:p>
          <a:p>
            <a:endParaRPr lang="en-US" dirty="0" smtClean="0"/>
          </a:p>
          <a:p>
            <a:r>
              <a:rPr lang="en-US" dirty="0" smtClean="0"/>
              <a:t>A branch draws strength, nourishment, protection, and energy from the vine. If it is broken off, it quickly dies and becomes unfruitful. </a:t>
            </a:r>
          </a:p>
          <a:p>
            <a:endParaRPr lang="en-US" dirty="0" smtClean="0"/>
          </a:p>
          <a:p>
            <a:r>
              <a:rPr lang="en-US" dirty="0" smtClean="0"/>
              <a:t>When we neglect our spiritual life, ignore the Word of God, skimp on prayer, and withhold areas of our lives from the scrutiny of the Holy Spirit, we are like a branch broken off the vine. Our lives become fruitless. </a:t>
            </a:r>
          </a:p>
          <a:p>
            <a:endParaRPr lang="en-US" dirty="0" smtClean="0"/>
          </a:p>
          <a:p>
            <a:r>
              <a:rPr lang="en-US" dirty="0" smtClean="0"/>
              <a:t>Romans</a:t>
            </a:r>
            <a:r>
              <a:rPr lang="en-US" baseline="0" dirty="0" smtClean="0"/>
              <a:t> 6:23 Wages of sin is death….</a:t>
            </a:r>
            <a:endParaRPr lang="en-US" dirty="0" smtClean="0"/>
          </a:p>
          <a:p>
            <a:endParaRPr lang="en-US" dirty="0" smtClean="0"/>
          </a:p>
          <a:p>
            <a:r>
              <a:rPr lang="en-US" dirty="0" smtClean="0"/>
              <a:t>We need daily surrender, daily communication, and daily—sometimes hourly—repentance.</a:t>
            </a:r>
          </a:p>
          <a:p>
            <a:endParaRPr lang="en-US" dirty="0" smtClean="0"/>
          </a:p>
          <a:p>
            <a:r>
              <a:rPr lang="en-US" dirty="0" smtClean="0"/>
              <a:t>Staying intimately connected to the True Vine is the only way to “bear fruit in old age” (Psalm 92:14), to “run and not grow weary” (Isaiah 40:31), and to not “grow weary in well-doing” (Galatians 6:9).</a:t>
            </a:r>
            <a:br>
              <a:rPr lang="en-US" dirty="0" smtClean="0"/>
            </a:br>
            <a:endParaRPr lang="en-US" dirty="0"/>
          </a:p>
        </p:txBody>
      </p:sp>
      <p:sp>
        <p:nvSpPr>
          <p:cNvPr id="4" name="Slide Number Placeholder 3"/>
          <p:cNvSpPr>
            <a:spLocks noGrp="1"/>
          </p:cNvSpPr>
          <p:nvPr>
            <p:ph type="sldNum" sz="quarter" idx="10"/>
          </p:nvPr>
        </p:nvSpPr>
        <p:spPr/>
        <p:txBody>
          <a:bodyPr/>
          <a:lstStyle/>
          <a:p>
            <a:fld id="{B984617A-49AE-404A-9D85-FE1FA4F4A777}" type="slidenum">
              <a:rPr lang="en-US" smtClean="0"/>
              <a:pPr/>
              <a:t>8</a:t>
            </a:fld>
            <a:endParaRPr lang="en-US"/>
          </a:p>
        </p:txBody>
      </p:sp>
    </p:spTree>
    <p:extLst>
      <p:ext uri="{BB962C8B-B14F-4D97-AF65-F5344CB8AC3E}">
        <p14:creationId xmlns:p14="http://schemas.microsoft.com/office/powerpoint/2010/main" val="1286665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Galatians</a:t>
            </a:r>
            <a:r>
              <a:rPr lang="en-US" baseline="0" dirty="0" smtClean="0"/>
              <a:t> 6:7 </a:t>
            </a:r>
            <a:r>
              <a:rPr lang="en-US" dirty="0" smtClean="0"/>
              <a:t>Be not deceived; God is not mocked: for whatsoever a man </a:t>
            </a:r>
            <a:r>
              <a:rPr lang="en-US" dirty="0" err="1" smtClean="0"/>
              <a:t>soweth</a:t>
            </a:r>
            <a:r>
              <a:rPr lang="en-US" dirty="0" smtClean="0"/>
              <a:t>, that shall he also reap.</a:t>
            </a:r>
            <a:br>
              <a:rPr lang="en-US" dirty="0" smtClean="0"/>
            </a:br>
            <a:endParaRPr lang="en-US" baseline="0" dirty="0" smtClean="0"/>
          </a:p>
        </p:txBody>
      </p:sp>
      <p:sp>
        <p:nvSpPr>
          <p:cNvPr id="4" name="Slide Number Placeholder 3"/>
          <p:cNvSpPr>
            <a:spLocks noGrp="1"/>
          </p:cNvSpPr>
          <p:nvPr>
            <p:ph type="sldNum" sz="quarter" idx="10"/>
          </p:nvPr>
        </p:nvSpPr>
        <p:spPr/>
        <p:txBody>
          <a:bodyPr/>
          <a:lstStyle/>
          <a:p>
            <a:fld id="{B984617A-49AE-404A-9D85-FE1FA4F4A777}" type="slidenum">
              <a:rPr lang="en-US" smtClean="0"/>
              <a:pPr/>
              <a:t>9</a:t>
            </a:fld>
            <a:endParaRPr lang="en-US"/>
          </a:p>
        </p:txBody>
      </p:sp>
    </p:spTree>
    <p:extLst>
      <p:ext uri="{BB962C8B-B14F-4D97-AF65-F5344CB8AC3E}">
        <p14:creationId xmlns:p14="http://schemas.microsoft.com/office/powerpoint/2010/main" val="2031272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B1B493-A221-3143-A77F-A49005614883}" type="datetimeFigureOut">
              <a:rPr lang="en-US" smtClean="0"/>
              <a:pPr/>
              <a:t>3/27/2016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F2F171-C94D-B449-AD01-2F4E3D544F13}" type="slidenum">
              <a:rPr lang="en-US" smtClean="0"/>
              <a:pPr/>
              <a:t>‹#›</a:t>
            </a:fld>
            <a:endParaRPr lang="en-US"/>
          </a:p>
        </p:txBody>
      </p:sp>
    </p:spTree>
    <p:extLst>
      <p:ext uri="{BB962C8B-B14F-4D97-AF65-F5344CB8AC3E}">
        <p14:creationId xmlns:p14="http://schemas.microsoft.com/office/powerpoint/2010/main" val="1367514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B1B493-A221-3143-A77F-A49005614883}" type="datetimeFigureOut">
              <a:rPr lang="en-US" smtClean="0"/>
              <a:pPr/>
              <a:t>3/27/2016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F2F171-C94D-B449-AD01-2F4E3D544F13}" type="slidenum">
              <a:rPr lang="en-US" smtClean="0"/>
              <a:pPr/>
              <a:t>‹#›</a:t>
            </a:fld>
            <a:endParaRPr lang="en-US"/>
          </a:p>
        </p:txBody>
      </p:sp>
    </p:spTree>
    <p:extLst>
      <p:ext uri="{BB962C8B-B14F-4D97-AF65-F5344CB8AC3E}">
        <p14:creationId xmlns:p14="http://schemas.microsoft.com/office/powerpoint/2010/main" val="1926023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B1B493-A221-3143-A77F-A49005614883}" type="datetimeFigureOut">
              <a:rPr lang="en-US" smtClean="0"/>
              <a:pPr/>
              <a:t>3/27/2016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F2F171-C94D-B449-AD01-2F4E3D544F13}" type="slidenum">
              <a:rPr lang="en-US" smtClean="0"/>
              <a:pPr/>
              <a:t>‹#›</a:t>
            </a:fld>
            <a:endParaRPr lang="en-US"/>
          </a:p>
        </p:txBody>
      </p:sp>
    </p:spTree>
    <p:extLst>
      <p:ext uri="{BB962C8B-B14F-4D97-AF65-F5344CB8AC3E}">
        <p14:creationId xmlns:p14="http://schemas.microsoft.com/office/powerpoint/2010/main" val="1977527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B1B493-A221-3143-A77F-A49005614883}" type="datetimeFigureOut">
              <a:rPr lang="en-US" smtClean="0"/>
              <a:pPr/>
              <a:t>3/27/2016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F2F171-C94D-B449-AD01-2F4E3D544F13}" type="slidenum">
              <a:rPr lang="en-US" smtClean="0"/>
              <a:pPr/>
              <a:t>‹#›</a:t>
            </a:fld>
            <a:endParaRPr lang="en-US"/>
          </a:p>
        </p:txBody>
      </p:sp>
    </p:spTree>
    <p:extLst>
      <p:ext uri="{BB962C8B-B14F-4D97-AF65-F5344CB8AC3E}">
        <p14:creationId xmlns:p14="http://schemas.microsoft.com/office/powerpoint/2010/main" val="2251895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B1B493-A221-3143-A77F-A49005614883}" type="datetimeFigureOut">
              <a:rPr lang="en-US" smtClean="0"/>
              <a:pPr/>
              <a:t>3/27/2016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F2F171-C94D-B449-AD01-2F4E3D544F13}" type="slidenum">
              <a:rPr lang="en-US" smtClean="0"/>
              <a:pPr/>
              <a:t>‹#›</a:t>
            </a:fld>
            <a:endParaRPr lang="en-US"/>
          </a:p>
        </p:txBody>
      </p:sp>
    </p:spTree>
    <p:extLst>
      <p:ext uri="{BB962C8B-B14F-4D97-AF65-F5344CB8AC3E}">
        <p14:creationId xmlns:p14="http://schemas.microsoft.com/office/powerpoint/2010/main" val="2000375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B1B493-A221-3143-A77F-A49005614883}" type="datetimeFigureOut">
              <a:rPr lang="en-US" smtClean="0"/>
              <a:pPr/>
              <a:t>3/27/2016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F2F171-C94D-B449-AD01-2F4E3D544F13}" type="slidenum">
              <a:rPr lang="en-US" smtClean="0"/>
              <a:pPr/>
              <a:t>‹#›</a:t>
            </a:fld>
            <a:endParaRPr lang="en-US"/>
          </a:p>
        </p:txBody>
      </p:sp>
    </p:spTree>
    <p:extLst>
      <p:ext uri="{BB962C8B-B14F-4D97-AF65-F5344CB8AC3E}">
        <p14:creationId xmlns:p14="http://schemas.microsoft.com/office/powerpoint/2010/main" val="2906444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B1B493-A221-3143-A77F-A49005614883}" type="datetimeFigureOut">
              <a:rPr lang="en-US" smtClean="0"/>
              <a:pPr/>
              <a:t>3/27/2016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F2F171-C94D-B449-AD01-2F4E3D544F13}" type="slidenum">
              <a:rPr lang="en-US" smtClean="0"/>
              <a:pPr/>
              <a:t>‹#›</a:t>
            </a:fld>
            <a:endParaRPr lang="en-US"/>
          </a:p>
        </p:txBody>
      </p:sp>
    </p:spTree>
    <p:extLst>
      <p:ext uri="{BB962C8B-B14F-4D97-AF65-F5344CB8AC3E}">
        <p14:creationId xmlns:p14="http://schemas.microsoft.com/office/powerpoint/2010/main" val="3591467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B1B493-A221-3143-A77F-A49005614883}" type="datetimeFigureOut">
              <a:rPr lang="en-US" smtClean="0"/>
              <a:pPr/>
              <a:t>3/27/2016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F2F171-C94D-B449-AD01-2F4E3D544F13}" type="slidenum">
              <a:rPr lang="en-US" smtClean="0"/>
              <a:pPr/>
              <a:t>‹#›</a:t>
            </a:fld>
            <a:endParaRPr lang="en-US"/>
          </a:p>
        </p:txBody>
      </p:sp>
    </p:spTree>
    <p:extLst>
      <p:ext uri="{BB962C8B-B14F-4D97-AF65-F5344CB8AC3E}">
        <p14:creationId xmlns:p14="http://schemas.microsoft.com/office/powerpoint/2010/main" val="384829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1B493-A221-3143-A77F-A49005614883}" type="datetimeFigureOut">
              <a:rPr lang="en-US" smtClean="0"/>
              <a:pPr/>
              <a:t>3/27/2016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F2F171-C94D-B449-AD01-2F4E3D544F13}" type="slidenum">
              <a:rPr lang="en-US" smtClean="0"/>
              <a:pPr/>
              <a:t>‹#›</a:t>
            </a:fld>
            <a:endParaRPr lang="en-US"/>
          </a:p>
        </p:txBody>
      </p:sp>
    </p:spTree>
    <p:extLst>
      <p:ext uri="{BB962C8B-B14F-4D97-AF65-F5344CB8AC3E}">
        <p14:creationId xmlns:p14="http://schemas.microsoft.com/office/powerpoint/2010/main" val="1892102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B1B493-A221-3143-A77F-A49005614883}" type="datetimeFigureOut">
              <a:rPr lang="en-US" smtClean="0"/>
              <a:pPr/>
              <a:t>3/27/2016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F2F171-C94D-B449-AD01-2F4E3D544F13}" type="slidenum">
              <a:rPr lang="en-US" smtClean="0"/>
              <a:pPr/>
              <a:t>‹#›</a:t>
            </a:fld>
            <a:endParaRPr lang="en-US"/>
          </a:p>
        </p:txBody>
      </p:sp>
    </p:spTree>
    <p:extLst>
      <p:ext uri="{BB962C8B-B14F-4D97-AF65-F5344CB8AC3E}">
        <p14:creationId xmlns:p14="http://schemas.microsoft.com/office/powerpoint/2010/main" val="3390365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B1B493-A221-3143-A77F-A49005614883}" type="datetimeFigureOut">
              <a:rPr lang="en-US" smtClean="0"/>
              <a:pPr/>
              <a:t>3/27/2016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F2F171-C94D-B449-AD01-2F4E3D544F13}" type="slidenum">
              <a:rPr lang="en-US" smtClean="0"/>
              <a:pPr/>
              <a:t>‹#›</a:t>
            </a:fld>
            <a:endParaRPr lang="en-US"/>
          </a:p>
        </p:txBody>
      </p:sp>
    </p:spTree>
    <p:extLst>
      <p:ext uri="{BB962C8B-B14F-4D97-AF65-F5344CB8AC3E}">
        <p14:creationId xmlns:p14="http://schemas.microsoft.com/office/powerpoint/2010/main" val="1168804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B1B493-A221-3143-A77F-A49005614883}" type="datetimeFigureOut">
              <a:rPr lang="en-US" smtClean="0"/>
              <a:pPr/>
              <a:t>3/27/2016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F2F171-C94D-B449-AD01-2F4E3D544F13}" type="slidenum">
              <a:rPr lang="en-US" smtClean="0"/>
              <a:pPr/>
              <a:t>‹#›</a:t>
            </a:fld>
            <a:endParaRPr lang="en-US"/>
          </a:p>
        </p:txBody>
      </p:sp>
    </p:spTree>
    <p:extLst>
      <p:ext uri="{BB962C8B-B14F-4D97-AF65-F5344CB8AC3E}">
        <p14:creationId xmlns:p14="http://schemas.microsoft.com/office/powerpoint/2010/main" val="116013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google.com/url?sa=i&amp;rct=j&amp;q=&amp;esrc=s&amp;source=images&amp;cd=&amp;cad=rja&amp;uact=8&amp;ved=0ahUKEwiZ3K_4gtrLAhWGQyYKHSkqC0UQjRwIBw&amp;url=https://www.ariix.com/wp-content/themes/Ariix/images/moa/images/&amp;bvm=bv.117604692,d.eWE&amp;psig=AFQjCNFq3l_9OGrs47llanT32bfyVPonQg&amp;ust=1458932947491666" TargetMode="External"/><Relationship Id="rId7" Type="http://schemas.openxmlformats.org/officeDocument/2006/relationships/hyperlink" Target="http://www.google.com/url?sa=i&amp;rct=j&amp;q=&amp;esrc=s&amp;source=images&amp;cd=&amp;cad=rja&amp;uact=8&amp;ved=0ahUKEwi64beO_9nLAhWINSYKHRhsDKoQjRwIBw&amp;url=http://mix.com.fj/grapevine/&amp;bvm=bv.117604692,d.eWE&amp;psig=AFQjCNEkMTKYT36RYatFfIhf4Dv6wXUW2w&amp;ust=1458931925011588"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http://www.google.com/url?sa=i&amp;rct=j&amp;q=&amp;esrc=s&amp;source=images&amp;cd=&amp;cad=rja&amp;uact=8&amp;ved=0ahUKEwjp6LHigNrLAhXIOCYKHU0NBloQjRwIBw&amp;url=http://cowgernation.com/2016/02/22/the-christian-argument-against-alcohol/&amp;bvm=bv.117604692,d.eWE&amp;psig=AFQjCNHYz4gbLC6HbIxcrmowh6R5aRPdOg&amp;ust=1458932370761161" TargetMode="Externa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rt7WV-tnLAhVCQSYKHRyJA-sQjRwIBw&amp;url=https://www.pinterest.com/christinagan/scriptures-quotes-uplifting/&amp;bvm=bv.117604692,d.eWE&amp;psig=AFQjCNEE8VEqBc22IfdPoEUaSUl8qP932g&amp;ust=1458930527816489"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re-tree.jpg"/>
          <p:cNvPicPr>
            <a:picLocks noChangeAspect="1"/>
          </p:cNvPicPr>
          <p:nvPr/>
        </p:nvPicPr>
        <p:blipFill>
          <a:blip r:embed="rId3"/>
          <a:stretch>
            <a:fillRect/>
          </a:stretch>
        </p:blipFill>
        <p:spPr>
          <a:xfrm>
            <a:off x="0" y="0"/>
            <a:ext cx="9144000" cy="6880301"/>
          </a:xfrm>
          <a:prstGeom prst="rect">
            <a:avLst/>
          </a:prstGeom>
        </p:spPr>
      </p:pic>
      <p:pic>
        <p:nvPicPr>
          <p:cNvPr id="6" name="Picture 5" descr="budding.jpg"/>
          <p:cNvPicPr>
            <a:picLocks noChangeAspect="1"/>
          </p:cNvPicPr>
          <p:nvPr/>
        </p:nvPicPr>
        <p:blipFill>
          <a:blip r:embed="rId4"/>
          <a:stretch>
            <a:fillRect/>
          </a:stretch>
        </p:blipFill>
        <p:spPr>
          <a:xfrm>
            <a:off x="0" y="0"/>
            <a:ext cx="9144000" cy="6858000"/>
          </a:xfrm>
          <a:prstGeom prst="rect">
            <a:avLst/>
          </a:prstGeom>
        </p:spPr>
      </p:pic>
      <p:pic>
        <p:nvPicPr>
          <p:cNvPr id="7" name="Picture 6" descr="tree-bud.jpg"/>
          <p:cNvPicPr>
            <a:picLocks noChangeAspect="1"/>
          </p:cNvPicPr>
          <p:nvPr/>
        </p:nvPicPr>
        <p:blipFill>
          <a:blip r:embed="rId5"/>
          <a:stretch>
            <a:fillRect/>
          </a:stretch>
        </p:blipFill>
        <p:spPr>
          <a:xfrm>
            <a:off x="0" y="22301"/>
            <a:ext cx="9144000" cy="6858000"/>
          </a:xfrm>
          <a:prstGeom prst="rect">
            <a:avLst/>
          </a:prstGeom>
        </p:spPr>
      </p:pic>
      <p:pic>
        <p:nvPicPr>
          <p:cNvPr id="8" name="Picture 7" descr="First_flowering_trees_of_spring_-_01.jpg"/>
          <p:cNvPicPr>
            <a:picLocks noChangeAspect="1"/>
          </p:cNvPicPr>
          <p:nvPr/>
        </p:nvPicPr>
        <p:blipFill>
          <a:blip r:embed="rId6"/>
          <a:stretch>
            <a:fillRect/>
          </a:stretch>
        </p:blipFill>
        <p:spPr>
          <a:xfrm>
            <a:off x="0" y="22301"/>
            <a:ext cx="9144000" cy="6880300"/>
          </a:xfrm>
          <a:prstGeom prst="rect">
            <a:avLst/>
          </a:prstGeom>
        </p:spPr>
      </p:pic>
      <p:pic>
        <p:nvPicPr>
          <p:cNvPr id="10" name="Picture 9" descr="Fruit-Tree-Apple-Tree.jpg"/>
          <p:cNvPicPr>
            <a:picLocks noChangeAspect="1"/>
          </p:cNvPicPr>
          <p:nvPr/>
        </p:nvPicPr>
        <p:blipFill>
          <a:blip r:embed="rId7"/>
          <a:stretch>
            <a:fillRect/>
          </a:stretch>
        </p:blipFill>
        <p:spPr>
          <a:xfrm>
            <a:off x="0" y="0"/>
            <a:ext cx="9144000" cy="69026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The Harvest Truly Is Great</a:t>
            </a:r>
            <a:endParaRPr lang="en-US" sz="5400" b="1" dirty="0"/>
          </a:p>
        </p:txBody>
      </p:sp>
      <p:sp>
        <p:nvSpPr>
          <p:cNvPr id="3" name="Content Placeholder 2"/>
          <p:cNvSpPr>
            <a:spLocks noGrp="1"/>
          </p:cNvSpPr>
          <p:nvPr>
            <p:ph idx="1"/>
          </p:nvPr>
        </p:nvSpPr>
        <p:spPr>
          <a:xfrm>
            <a:off x="268014" y="1600200"/>
            <a:ext cx="8686800" cy="5257800"/>
          </a:xfrm>
        </p:spPr>
        <p:txBody>
          <a:bodyPr>
            <a:normAutofit lnSpcReduction="10000"/>
          </a:bodyPr>
          <a:lstStyle/>
          <a:p>
            <a:r>
              <a:rPr lang="en-US" sz="3600" b="1" dirty="0" smtClean="0"/>
              <a:t>Matthew 9:36 </a:t>
            </a:r>
            <a:r>
              <a:rPr lang="en-US" sz="3600" u="sng" dirty="0" smtClean="0"/>
              <a:t>But when he saw the multitudes</a:t>
            </a:r>
            <a:r>
              <a:rPr lang="en-US" sz="3600" dirty="0" smtClean="0"/>
              <a:t>, he was </a:t>
            </a:r>
            <a:r>
              <a:rPr lang="en-US" sz="3600" b="1" dirty="0" smtClean="0"/>
              <a:t>moved with compassion </a:t>
            </a:r>
            <a:r>
              <a:rPr lang="en-US" sz="3600" dirty="0" smtClean="0"/>
              <a:t>on them, because they </a:t>
            </a:r>
            <a:r>
              <a:rPr lang="en-US" sz="3600" i="1" dirty="0" smtClean="0"/>
              <a:t>fainted</a:t>
            </a:r>
            <a:r>
              <a:rPr lang="en-US" sz="3600" dirty="0" smtClean="0"/>
              <a:t>, and </a:t>
            </a:r>
            <a:r>
              <a:rPr lang="en-US" sz="3600" i="1" dirty="0" smtClean="0"/>
              <a:t>were scattered abroad</a:t>
            </a:r>
            <a:r>
              <a:rPr lang="en-US" sz="3600" dirty="0" smtClean="0"/>
              <a:t>, as sheep having no shepherd.</a:t>
            </a:r>
          </a:p>
          <a:p>
            <a:r>
              <a:rPr lang="en-US" sz="3600" b="1" dirty="0" smtClean="0"/>
              <a:t>Luke 10:2 </a:t>
            </a:r>
            <a:r>
              <a:rPr lang="en-US" sz="3600" dirty="0" smtClean="0"/>
              <a:t>Therefore said he unto them, </a:t>
            </a:r>
            <a:r>
              <a:rPr lang="en-US" sz="3600" b="1" dirty="0" smtClean="0"/>
              <a:t>The harvest truly is great, but the </a:t>
            </a:r>
            <a:r>
              <a:rPr lang="en-US" sz="3600" b="1" dirty="0" err="1" smtClean="0"/>
              <a:t>labourers</a:t>
            </a:r>
            <a:r>
              <a:rPr lang="en-US" sz="3600" b="1" dirty="0" smtClean="0"/>
              <a:t> are few: </a:t>
            </a:r>
            <a:r>
              <a:rPr lang="en-US" sz="3600" dirty="0" smtClean="0"/>
              <a:t>pray ye therefore the Lord of the harvest, that he would send forth </a:t>
            </a:r>
            <a:r>
              <a:rPr lang="en-US" sz="3600" dirty="0" err="1" smtClean="0"/>
              <a:t>labourers</a:t>
            </a:r>
            <a:r>
              <a:rPr lang="en-US" sz="3600" dirty="0" smtClean="0"/>
              <a:t> into his harvest.</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9600" b="1" dirty="0" smtClean="0"/>
              <a:t>Bearing Fruit</a:t>
            </a:r>
            <a:endParaRPr lang="en-US" sz="9600" b="1" dirty="0"/>
          </a:p>
        </p:txBody>
      </p:sp>
      <p:sp>
        <p:nvSpPr>
          <p:cNvPr id="3" name="Subtitle 2"/>
          <p:cNvSpPr>
            <a:spLocks noGrp="1"/>
          </p:cNvSpPr>
          <p:nvPr>
            <p:ph type="subTitle" idx="1"/>
          </p:nvPr>
        </p:nvSpPr>
        <p:spPr>
          <a:xfrm>
            <a:off x="1371600" y="3886200"/>
            <a:ext cx="6400800" cy="752707"/>
          </a:xfrm>
        </p:spPr>
        <p:txBody>
          <a:bodyPr>
            <a:normAutofit/>
          </a:bodyPr>
          <a:lstStyle/>
          <a:p>
            <a:r>
              <a:rPr lang="en-US" sz="3600" b="1" dirty="0" smtClean="0"/>
              <a:t>John 15</a:t>
            </a:r>
            <a:endParaRPr lang="en-US" sz="36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6" name="Picture 6" descr="https://www.ariix.com/wp-content/themes/Ariix/images/moa/images/pears.jpg">
            <a:hlinkClick r:id="rId3"/>
          </p:cNvPr>
          <p:cNvPicPr>
            <a:picLocks noChangeAspect="1" noChangeArrowheads="1"/>
          </p:cNvPicPr>
          <p:nvPr/>
        </p:nvPicPr>
        <p:blipFill>
          <a:blip r:embed="rId4"/>
          <a:srcRect/>
          <a:stretch>
            <a:fillRect/>
          </a:stretch>
        </p:blipFill>
        <p:spPr bwMode="auto">
          <a:xfrm>
            <a:off x="3412428" y="5001998"/>
            <a:ext cx="1856002" cy="1856002"/>
          </a:xfrm>
          <a:prstGeom prst="rect">
            <a:avLst/>
          </a:prstGeom>
          <a:noFill/>
        </p:spPr>
      </p:pic>
      <p:pic>
        <p:nvPicPr>
          <p:cNvPr id="40964" name="Picture 4" descr="http://cowgernation.com/wp-content/uploads/2016/02/ngrapecluster9.jpg">
            <a:hlinkClick r:id="rId5"/>
          </p:cNvPr>
          <p:cNvPicPr>
            <a:picLocks noChangeAspect="1" noChangeArrowheads="1"/>
          </p:cNvPicPr>
          <p:nvPr/>
        </p:nvPicPr>
        <p:blipFill>
          <a:blip r:embed="rId6"/>
          <a:srcRect/>
          <a:stretch>
            <a:fillRect/>
          </a:stretch>
        </p:blipFill>
        <p:spPr bwMode="auto">
          <a:xfrm>
            <a:off x="2007220" y="4473362"/>
            <a:ext cx="1762047" cy="2384638"/>
          </a:xfrm>
          <a:prstGeom prst="rect">
            <a:avLst/>
          </a:prstGeom>
          <a:noFill/>
        </p:spPr>
      </p:pic>
      <p:sp>
        <p:nvSpPr>
          <p:cNvPr id="2" name="Title 1"/>
          <p:cNvSpPr>
            <a:spLocks noGrp="1"/>
          </p:cNvSpPr>
          <p:nvPr>
            <p:ph type="title"/>
          </p:nvPr>
        </p:nvSpPr>
        <p:spPr/>
        <p:txBody>
          <a:bodyPr>
            <a:normAutofit/>
          </a:bodyPr>
          <a:lstStyle/>
          <a:p>
            <a:r>
              <a:rPr lang="en-US" sz="5400" b="1" dirty="0" smtClean="0"/>
              <a:t>Are We Disciples of Christ?</a:t>
            </a:r>
            <a:endParaRPr lang="en-US" sz="5400" b="1" dirty="0"/>
          </a:p>
        </p:txBody>
      </p:sp>
      <p:pic>
        <p:nvPicPr>
          <p:cNvPr id="40962" name="Picture 2" descr="http://mix.com.fj/wp-content/uploads/2015/03/Grapevine-MixFM.png">
            <a:hlinkClick r:id="rId7"/>
          </p:cNvPr>
          <p:cNvPicPr>
            <a:picLocks noChangeAspect="1" noChangeArrowheads="1"/>
          </p:cNvPicPr>
          <p:nvPr/>
        </p:nvPicPr>
        <p:blipFill>
          <a:blip r:embed="rId8"/>
          <a:srcRect/>
          <a:stretch>
            <a:fillRect/>
          </a:stretch>
        </p:blipFill>
        <p:spPr bwMode="auto">
          <a:xfrm>
            <a:off x="-30772" y="3367668"/>
            <a:ext cx="9174772" cy="3348442"/>
          </a:xfrm>
          <a:prstGeom prst="rect">
            <a:avLst/>
          </a:prstGeom>
          <a:noFill/>
        </p:spPr>
      </p:pic>
      <p:sp>
        <p:nvSpPr>
          <p:cNvPr id="5" name="Content Placeholder 2"/>
          <p:cNvSpPr>
            <a:spLocks noGrp="1"/>
          </p:cNvSpPr>
          <p:nvPr>
            <p:ph idx="1"/>
          </p:nvPr>
        </p:nvSpPr>
        <p:spPr>
          <a:xfrm>
            <a:off x="457200" y="1600200"/>
            <a:ext cx="8229600" cy="2873162"/>
          </a:xfrm>
        </p:spPr>
        <p:txBody>
          <a:bodyPr>
            <a:normAutofit fontScale="92500" lnSpcReduction="10000"/>
          </a:bodyPr>
          <a:lstStyle/>
          <a:p>
            <a:r>
              <a:rPr lang="en-US" sz="3900" b="1" dirty="0" smtClean="0"/>
              <a:t>John 15:5</a:t>
            </a:r>
          </a:p>
          <a:p>
            <a:r>
              <a:rPr lang="en-US" sz="3900" b="1" dirty="0" smtClean="0"/>
              <a:t>I am the vine, ye are the branches: He that </a:t>
            </a:r>
            <a:r>
              <a:rPr lang="en-US" sz="3900" b="1" dirty="0" err="1" smtClean="0"/>
              <a:t>abideth</a:t>
            </a:r>
            <a:r>
              <a:rPr lang="en-US" sz="3900" b="1" dirty="0" smtClean="0"/>
              <a:t> in me, and I in him, the same </a:t>
            </a:r>
            <a:r>
              <a:rPr lang="en-US" sz="3900" b="1" dirty="0" err="1" smtClean="0"/>
              <a:t>bringeth</a:t>
            </a:r>
            <a:r>
              <a:rPr lang="en-US" sz="3900" b="1" dirty="0" smtClean="0"/>
              <a:t> forth much fruit: for without me ye can do nothing.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fade">
                                      <p:cBhvr>
                                        <p:cTn id="7" dur="2000"/>
                                        <p:tgtEl>
                                          <p:spTgt spid="409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40966"/>
                                        </p:tgtEl>
                                      </p:cBhvr>
                                    </p:animEffect>
                                    <p:set>
                                      <p:cBhvr>
                                        <p:cTn id="12" dur="1" fill="hold">
                                          <p:stCondLst>
                                            <p:cond delay="1999"/>
                                          </p:stCondLst>
                                        </p:cTn>
                                        <p:tgtEl>
                                          <p:spTgt spid="4096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64"/>
                                        </p:tgtEl>
                                        <p:attrNameLst>
                                          <p:attrName>style.visibility</p:attrName>
                                        </p:attrNameLst>
                                      </p:cBhvr>
                                      <p:to>
                                        <p:strVal val="visible"/>
                                      </p:to>
                                    </p:set>
                                    <p:animEffect transition="in" filter="fade">
                                      <p:cBhvr>
                                        <p:cTn id="17" dur="2000"/>
                                        <p:tgtEl>
                                          <p:spTgt spid="4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What Fruit Are You Bearing?</a:t>
            </a:r>
            <a:endParaRPr lang="en-US" sz="5400" b="1" dirty="0"/>
          </a:p>
        </p:txBody>
      </p:sp>
      <p:pic>
        <p:nvPicPr>
          <p:cNvPr id="34818" name="Picture 2" descr="https://s-media-cache-ak0.pinimg.com/736x/c4/1e/0c/c41e0cfbdb77b1f38ed84b1cdfa488bd.jpg">
            <a:hlinkClick r:id="rId3"/>
          </p:cNvPr>
          <p:cNvPicPr>
            <a:picLocks noChangeAspect="1" noChangeArrowheads="1"/>
          </p:cNvPicPr>
          <p:nvPr/>
        </p:nvPicPr>
        <p:blipFill>
          <a:blip r:embed="rId4"/>
          <a:srcRect/>
          <a:stretch>
            <a:fillRect/>
          </a:stretch>
        </p:blipFill>
        <p:spPr bwMode="auto">
          <a:xfrm>
            <a:off x="756308" y="1283821"/>
            <a:ext cx="7595956" cy="5379957"/>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086" y="274638"/>
            <a:ext cx="8552982" cy="1143000"/>
          </a:xfrm>
        </p:spPr>
        <p:txBody>
          <a:bodyPr>
            <a:noAutofit/>
          </a:bodyPr>
          <a:lstStyle/>
          <a:p>
            <a:r>
              <a:rPr lang="en-US" sz="4800" b="1" dirty="0" smtClean="0"/>
              <a:t>What Does Your Heart Reveal?</a:t>
            </a:r>
            <a:endParaRPr lang="en-US" sz="4800" b="1" dirty="0"/>
          </a:p>
        </p:txBody>
      </p:sp>
      <p:sp>
        <p:nvSpPr>
          <p:cNvPr id="3" name="Content Placeholder 2"/>
          <p:cNvSpPr>
            <a:spLocks noGrp="1"/>
          </p:cNvSpPr>
          <p:nvPr>
            <p:ph idx="1"/>
          </p:nvPr>
        </p:nvSpPr>
        <p:spPr>
          <a:xfrm>
            <a:off x="457200" y="1600200"/>
            <a:ext cx="3691054" cy="4525963"/>
          </a:xfrm>
        </p:spPr>
        <p:txBody>
          <a:bodyPr>
            <a:normAutofit/>
          </a:bodyPr>
          <a:lstStyle/>
          <a:p>
            <a:r>
              <a:rPr lang="en-US" sz="4400" b="1" dirty="0" smtClean="0"/>
              <a:t>No fruit?</a:t>
            </a:r>
          </a:p>
          <a:p>
            <a:r>
              <a:rPr lang="en-US" sz="4400" b="1" dirty="0" smtClean="0"/>
              <a:t>Little fruit?</a:t>
            </a:r>
          </a:p>
          <a:p>
            <a:r>
              <a:rPr lang="en-US" sz="4400" b="1" dirty="0" smtClean="0"/>
              <a:t>Much fruit?</a:t>
            </a:r>
          </a:p>
          <a:p>
            <a:r>
              <a:rPr lang="en-US" sz="4400" b="1" dirty="0" smtClean="0"/>
              <a:t>More fruit?</a:t>
            </a:r>
            <a:endParaRPr lang="en-US" sz="4400" b="1" dirty="0"/>
          </a:p>
        </p:txBody>
      </p:sp>
      <p:sp>
        <p:nvSpPr>
          <p:cNvPr id="4" name="Content Placeholder 2"/>
          <p:cNvSpPr txBox="1">
            <a:spLocks/>
          </p:cNvSpPr>
          <p:nvPr/>
        </p:nvSpPr>
        <p:spPr>
          <a:xfrm>
            <a:off x="4148254" y="1600200"/>
            <a:ext cx="4705814" cy="4525963"/>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4400" b="1" i="0" u="none" strike="noStrike" kern="1200" cap="none" spc="0" normalizeH="0" baseline="0" noProof="0" dirty="0" smtClean="0">
                <a:ln>
                  <a:noFill/>
                </a:ln>
                <a:solidFill>
                  <a:schemeClr val="tx1"/>
                </a:solidFill>
                <a:effectLst/>
                <a:uLnTx/>
                <a:uFillTx/>
                <a:latin typeface="+mn-lt"/>
                <a:ea typeface="+mn-ea"/>
                <a:cs typeface="+mn-cs"/>
              </a:rPr>
              <a:t>No connection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4400" b="1" dirty="0" smtClean="0"/>
              <a:t>Needs pruning</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4400" b="1" i="0" u="none" strike="noStrike" kern="1200" cap="none" spc="0" normalizeH="0" baseline="0" noProof="0" dirty="0" smtClean="0">
                <a:ln>
                  <a:noFill/>
                </a:ln>
                <a:solidFill>
                  <a:schemeClr val="tx1"/>
                </a:solidFill>
                <a:effectLst/>
                <a:uLnTx/>
                <a:uFillTx/>
                <a:latin typeface="+mn-lt"/>
                <a:ea typeface="+mn-ea"/>
                <a:cs typeface="+mn-cs"/>
              </a:rPr>
              <a:t>Healthy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4400" b="1" dirty="0" smtClean="0"/>
              <a:t>Growing</a:t>
            </a:r>
            <a:endParaRPr kumimoji="0" lang="en-US" sz="4400" b="1"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4" descr="pruning.jpg"/>
          <p:cNvPicPr>
            <a:picLocks noChangeAspect="1"/>
          </p:cNvPicPr>
          <p:nvPr/>
        </p:nvPicPr>
        <p:blipFill>
          <a:blip r:embed="rId3"/>
          <a:stretch>
            <a:fillRect/>
          </a:stretch>
        </p:blipFill>
        <p:spPr>
          <a:xfrm>
            <a:off x="457200" y="646690"/>
            <a:ext cx="8345424" cy="5562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Fruit of the Spirit</a:t>
            </a:r>
            <a:endParaRPr lang="en-US" sz="5400" b="1" dirty="0"/>
          </a:p>
        </p:txBody>
      </p:sp>
      <p:sp>
        <p:nvSpPr>
          <p:cNvPr id="3" name="Content Placeholder 2"/>
          <p:cNvSpPr>
            <a:spLocks noGrp="1"/>
          </p:cNvSpPr>
          <p:nvPr>
            <p:ph idx="1"/>
          </p:nvPr>
        </p:nvSpPr>
        <p:spPr>
          <a:xfrm>
            <a:off x="457200" y="1600200"/>
            <a:ext cx="8229600" cy="4867507"/>
          </a:xfrm>
        </p:spPr>
        <p:txBody>
          <a:bodyPr>
            <a:noAutofit/>
          </a:bodyPr>
          <a:lstStyle/>
          <a:p>
            <a:r>
              <a:rPr lang="en-US" sz="3600" b="1" dirty="0" smtClean="0"/>
              <a:t>Galatians 5:22-23, 25</a:t>
            </a:r>
          </a:p>
          <a:p>
            <a:r>
              <a:rPr lang="en-US" sz="3600" baseline="30000" dirty="0" smtClean="0"/>
              <a:t>22 </a:t>
            </a:r>
            <a:r>
              <a:rPr lang="en-US" sz="3600" dirty="0" smtClean="0"/>
              <a:t>But the fruit of the Spirit is </a:t>
            </a:r>
            <a:r>
              <a:rPr lang="en-US" sz="3600" b="1" dirty="0" smtClean="0"/>
              <a:t>love, joy, peace, longsuffering, gentleness, goodness, faith,</a:t>
            </a:r>
          </a:p>
          <a:p>
            <a:r>
              <a:rPr lang="en-US" sz="3600" b="1" baseline="30000" dirty="0" smtClean="0"/>
              <a:t>23 </a:t>
            </a:r>
            <a:r>
              <a:rPr lang="en-US" sz="3600" b="1" dirty="0" smtClean="0"/>
              <a:t>Meekness, temperance</a:t>
            </a:r>
            <a:r>
              <a:rPr lang="en-US" sz="3600" dirty="0" smtClean="0"/>
              <a:t>: against such there is no law.</a:t>
            </a:r>
          </a:p>
          <a:p>
            <a:r>
              <a:rPr lang="en-US" sz="3600" b="1" baseline="30000" dirty="0" smtClean="0"/>
              <a:t>25 </a:t>
            </a:r>
            <a:r>
              <a:rPr lang="en-US" sz="3600" b="1" dirty="0" smtClean="0"/>
              <a:t>If we live in the Spirit, let us also walk in the Spirit.</a:t>
            </a:r>
            <a:endParaRPr lang="en-US" sz="36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Signs of a Diseased Branch</a:t>
            </a:r>
            <a:endParaRPr lang="en-US" sz="5400" b="1" dirty="0"/>
          </a:p>
        </p:txBody>
      </p:sp>
      <p:sp>
        <p:nvSpPr>
          <p:cNvPr id="3" name="Content Placeholder 2"/>
          <p:cNvSpPr>
            <a:spLocks noGrp="1"/>
          </p:cNvSpPr>
          <p:nvPr>
            <p:ph idx="1"/>
          </p:nvPr>
        </p:nvSpPr>
        <p:spPr>
          <a:xfrm>
            <a:off x="457200" y="1600200"/>
            <a:ext cx="8229600" cy="4886325"/>
          </a:xfrm>
        </p:spPr>
        <p:txBody>
          <a:bodyPr>
            <a:normAutofit/>
          </a:bodyPr>
          <a:lstStyle/>
          <a:p>
            <a:r>
              <a:rPr lang="en-US" sz="3600" b="1" dirty="0" smtClean="0"/>
              <a:t>Trunk Damage</a:t>
            </a:r>
          </a:p>
          <a:p>
            <a:r>
              <a:rPr lang="en-US" sz="3600" b="1" dirty="0" smtClean="0"/>
              <a:t>Bare Branches</a:t>
            </a:r>
          </a:p>
          <a:p>
            <a:r>
              <a:rPr lang="en-US" sz="3600" b="1" dirty="0" smtClean="0"/>
              <a:t>Damaged Roots</a:t>
            </a:r>
          </a:p>
          <a:p>
            <a:endParaRPr lang="en-US" sz="1600" b="1" dirty="0" smtClean="0"/>
          </a:p>
          <a:p>
            <a:r>
              <a:rPr lang="en-US" b="1" dirty="0" smtClean="0"/>
              <a:t>Dead branches can fall without warning and cause serious injury and property damage.</a:t>
            </a:r>
          </a:p>
          <a:p>
            <a:r>
              <a:rPr lang="en-US" b="1" dirty="0" smtClean="0"/>
              <a:t>Diseased trees can spread to other trees.</a:t>
            </a:r>
          </a:p>
          <a:p>
            <a:r>
              <a:rPr lang="en-US" b="1" dirty="0" smtClean="0"/>
              <a:t>Dead trees attract unwanted pests.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b="1" dirty="0" smtClean="0"/>
              <a:t>Signs of a Diseased Christian</a:t>
            </a:r>
            <a:endParaRPr lang="en-US" sz="5400" b="1" dirty="0"/>
          </a:p>
        </p:txBody>
      </p:sp>
      <p:sp>
        <p:nvSpPr>
          <p:cNvPr id="3" name="Content Placeholder 2"/>
          <p:cNvSpPr>
            <a:spLocks noGrp="1"/>
          </p:cNvSpPr>
          <p:nvPr>
            <p:ph idx="1"/>
          </p:nvPr>
        </p:nvSpPr>
        <p:spPr>
          <a:xfrm>
            <a:off x="457200" y="1600200"/>
            <a:ext cx="8458200" cy="4886325"/>
          </a:xfrm>
        </p:spPr>
        <p:txBody>
          <a:bodyPr>
            <a:normAutofit lnSpcReduction="10000"/>
          </a:bodyPr>
          <a:lstStyle/>
          <a:p>
            <a:r>
              <a:rPr lang="en-US" sz="3600" b="1" dirty="0" smtClean="0"/>
              <a:t>Trunk Damage</a:t>
            </a:r>
          </a:p>
          <a:p>
            <a:r>
              <a:rPr lang="en-US" sz="3600" b="1" dirty="0" smtClean="0"/>
              <a:t>Bare Branches</a:t>
            </a:r>
          </a:p>
          <a:p>
            <a:r>
              <a:rPr lang="en-US" sz="3600" b="1" dirty="0" smtClean="0"/>
              <a:t>Damaged Roots</a:t>
            </a:r>
          </a:p>
          <a:p>
            <a:endParaRPr lang="en-US" sz="1600" b="1" dirty="0" smtClean="0"/>
          </a:p>
          <a:p>
            <a:r>
              <a:rPr lang="en-US" b="1" dirty="0" smtClean="0"/>
              <a:t>Dead Christians can fall without warning; however, most are obvious.</a:t>
            </a:r>
          </a:p>
          <a:p>
            <a:r>
              <a:rPr lang="en-US" b="1" dirty="0" smtClean="0"/>
              <a:t>Diseased Christians can spread to other Christians.</a:t>
            </a:r>
          </a:p>
          <a:p>
            <a:r>
              <a:rPr lang="en-US" b="1" dirty="0" smtClean="0"/>
              <a:t>Dead  Christians attract unwanted pests-Satan.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God Gives the Increase</a:t>
            </a:r>
            <a:endParaRPr lang="en-US" sz="5400" b="1" dirty="0"/>
          </a:p>
        </p:txBody>
      </p:sp>
      <p:sp>
        <p:nvSpPr>
          <p:cNvPr id="3" name="Content Placeholder 2"/>
          <p:cNvSpPr>
            <a:spLocks noGrp="1"/>
          </p:cNvSpPr>
          <p:nvPr>
            <p:ph idx="1"/>
          </p:nvPr>
        </p:nvSpPr>
        <p:spPr>
          <a:xfrm>
            <a:off x="457200" y="1600200"/>
            <a:ext cx="8229600" cy="4914900"/>
          </a:xfrm>
        </p:spPr>
        <p:txBody>
          <a:bodyPr>
            <a:noAutofit/>
          </a:bodyPr>
          <a:lstStyle/>
          <a:p>
            <a:r>
              <a:rPr lang="en-US" sz="3600" b="1" dirty="0" smtClean="0"/>
              <a:t>Reap what we </a:t>
            </a:r>
            <a:r>
              <a:rPr lang="en-US" sz="3600" b="1" dirty="0" err="1" smtClean="0"/>
              <a:t>sow.</a:t>
            </a:r>
            <a:r>
              <a:rPr lang="en-US" sz="3600" b="1" dirty="0" smtClean="0"/>
              <a:t>  You will always harvest what you plant.  Gal. 6:7</a:t>
            </a:r>
          </a:p>
          <a:p>
            <a:r>
              <a:rPr lang="en-US" sz="3600" b="1" dirty="0" smtClean="0"/>
              <a:t>If we have starved our selves spiritually, it’s time to cut off the things that have prevented growth.</a:t>
            </a:r>
          </a:p>
          <a:p>
            <a:r>
              <a:rPr lang="en-US" sz="3600" b="1" dirty="0" smtClean="0"/>
              <a:t>We were made to grow!</a:t>
            </a:r>
          </a:p>
          <a:p>
            <a:r>
              <a:rPr lang="en-US" sz="3600" b="1" dirty="0" smtClean="0"/>
              <a:t>Paul planted. </a:t>
            </a:r>
            <a:r>
              <a:rPr lang="en-US" sz="3600" b="1" dirty="0" err="1" smtClean="0"/>
              <a:t>Apollos</a:t>
            </a:r>
            <a:r>
              <a:rPr lang="en-US" sz="3600" b="1" dirty="0" smtClean="0"/>
              <a:t> watered, but God gave the increase. 1 Cor. 3:6</a:t>
            </a:r>
          </a:p>
        </p:txBody>
      </p:sp>
    </p:spTree>
    <p:extLst>
      <p:ext uri="{BB962C8B-B14F-4D97-AF65-F5344CB8AC3E}">
        <p14:creationId xmlns:p14="http://schemas.microsoft.com/office/powerpoint/2010/main" val="30443736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2255</TotalTime>
  <Words>1342</Words>
  <Application>Microsoft Office PowerPoint</Application>
  <PresentationFormat>On-screen Show (4:3)</PresentationFormat>
  <Paragraphs>131</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PowerPoint Presentation</vt:lpstr>
      <vt:lpstr>Bearing Fruit</vt:lpstr>
      <vt:lpstr>Are We Disciples of Christ?</vt:lpstr>
      <vt:lpstr>What Fruit Are You Bearing?</vt:lpstr>
      <vt:lpstr>What Does Your Heart Reveal?</vt:lpstr>
      <vt:lpstr>Fruit of the Spirit</vt:lpstr>
      <vt:lpstr>Signs of a Diseased Branch</vt:lpstr>
      <vt:lpstr>Signs of a Diseased Christian</vt:lpstr>
      <vt:lpstr>God Gives the Increase</vt:lpstr>
      <vt:lpstr>The Harvest Truly Is Great</vt:lpstr>
    </vt:vector>
  </TitlesOfParts>
  <Company>Creekside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Tending Your Garden</dc:title>
  <dc:creator>Matt Taylor</dc:creator>
  <cp:lastModifiedBy>oneal</cp:lastModifiedBy>
  <cp:revision>97</cp:revision>
  <dcterms:created xsi:type="dcterms:W3CDTF">2016-03-23T17:53:10Z</dcterms:created>
  <dcterms:modified xsi:type="dcterms:W3CDTF">2016-03-27T20:10:33Z</dcterms:modified>
</cp:coreProperties>
</file>