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Open Sans" panose="020B0604020202020204" charset="0"/>
      <p:regular r:id="rId26"/>
      <p:bold r:id="rId27"/>
      <p:italic r:id="rId28"/>
      <p:boldItalic r:id="rId29"/>
    </p:embeddedFont>
    <p:embeddedFont>
      <p:font typeface="PT Sans Narrow" panose="020B0604020202020204" charset="0"/>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26"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ace68b9174e3f2b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ace68b9174e3f2b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4dcc4269ea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4dcc4269ea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dcc4269e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dcc4269e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dcc4269e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dcc4269ea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4dcc4269ea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4dcc4269e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dcc4269ea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dcc4269ea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dcde099b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dcde099b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dcde099bd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dcde099bd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dcc4269ea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dcc4269ea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4dcde099b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4dcde099bd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dcde099b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dcde099b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ace68b9174e3f2b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ace68b9174e3f2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dcde099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dcde099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dcde099b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dcde099bd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dcde099bd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dcde099b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ace68b9174e3f2b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ace68b9174e3f2b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dcc4269e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dcc4269e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4dcc4269e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4dcc4269e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dcc4269ea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dcc4269ea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dcc4269ea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dcc4269ea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ce68b9174e3f2b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ace68b9174e3f2b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ce68b9174e3f2b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ce68b9174e3f2b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5"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1" y="1751764"/>
            <a:ext cx="7136700" cy="1022400"/>
          </a:xfrm>
          <a:prstGeom prst="rect">
            <a:avLst/>
          </a:prstGeom>
        </p:spPr>
        <p:txBody>
          <a:bodyPr spcFirstLastPara="1" wrap="square" lIns="91425" tIns="91425" rIns="91425" bIns="91425" anchor="b" anchorCtr="0"/>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6" y="2850039"/>
            <a:ext cx="48705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lstStyle>
            <a:lvl1pPr marL="457189" lvl="0" indent="-342891" algn="ctr">
              <a:spcBef>
                <a:spcPts val="0"/>
              </a:spcBef>
              <a:spcAft>
                <a:spcPts val="0"/>
              </a:spcAft>
              <a:buSzPts val="1800"/>
              <a:buChar char="●"/>
              <a:defRPr/>
            </a:lvl1pPr>
            <a:lvl2pPr marL="914377"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1"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1"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3"/>
          <p:cNvSpPr txBox="1">
            <a:spLocks noGrp="1"/>
          </p:cNvSpPr>
          <p:nvPr>
            <p:ph type="title"/>
          </p:nvPr>
        </p:nvSpPr>
        <p:spPr>
          <a:xfrm>
            <a:off x="311701" y="814800"/>
            <a:ext cx="8571300" cy="9420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1" y="1266175"/>
            <a:ext cx="3999900" cy="33027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1" y="1266175"/>
            <a:ext cx="3999900" cy="3302700"/>
          </a:xfrm>
          <a:prstGeom prst="rect">
            <a:avLst/>
          </a:prstGeom>
        </p:spPr>
        <p:txBody>
          <a:bodyPr spcFirstLastPara="1" wrap="square" lIns="91425" tIns="91425" rIns="91425" bIns="91425" anchor="t" anchorCtr="0"/>
          <a:lstStyle>
            <a:lvl1pPr marL="457189" lvl="0" indent="-317492">
              <a:spcBef>
                <a:spcPts val="0"/>
              </a:spcBef>
              <a:spcAft>
                <a:spcPts val="0"/>
              </a:spcAft>
              <a:buSzPts val="1400"/>
              <a:buChar char="●"/>
              <a:defRPr sz="14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189" lvl="0" indent="-304792">
              <a:spcBef>
                <a:spcPts val="0"/>
              </a:spcBef>
              <a:spcAft>
                <a:spcPts val="0"/>
              </a:spcAft>
              <a:buSzPts val="1200"/>
              <a:buChar char="●"/>
              <a:defRPr sz="1200"/>
            </a:lvl1pPr>
            <a:lvl2pPr marL="914377" lvl="1" indent="-304792">
              <a:spcBef>
                <a:spcPts val="1600"/>
              </a:spcBef>
              <a:spcAft>
                <a:spcPts val="0"/>
              </a:spcAft>
              <a:buSzPts val="1200"/>
              <a:buChar char="○"/>
              <a:defRPr sz="1200"/>
            </a:lvl2pPr>
            <a:lvl3pPr marL="1371566" lvl="2" indent="-304792">
              <a:spcBef>
                <a:spcPts val="1600"/>
              </a:spcBef>
              <a:spcAft>
                <a:spcPts val="0"/>
              </a:spcAft>
              <a:buSzPts val="1200"/>
              <a:buChar char="■"/>
              <a:defRPr sz="1200"/>
            </a:lvl3pPr>
            <a:lvl4pPr marL="1828754" lvl="3" indent="-304792">
              <a:spcBef>
                <a:spcPts val="1600"/>
              </a:spcBef>
              <a:spcAft>
                <a:spcPts val="0"/>
              </a:spcAft>
              <a:buSzPts val="1200"/>
              <a:buChar char="●"/>
              <a:defRPr sz="1200"/>
            </a:lvl4pPr>
            <a:lvl5pPr marL="2285943" lvl="4" indent="-304792">
              <a:spcBef>
                <a:spcPts val="1600"/>
              </a:spcBef>
              <a:spcAft>
                <a:spcPts val="0"/>
              </a:spcAft>
              <a:buSzPts val="1200"/>
              <a:buChar char="○"/>
              <a:defRPr sz="1200"/>
            </a:lvl5pPr>
            <a:lvl6pPr marL="2743131" lvl="5" indent="-304792">
              <a:spcBef>
                <a:spcPts val="1600"/>
              </a:spcBef>
              <a:spcAft>
                <a:spcPts val="0"/>
              </a:spcAft>
              <a:buSzPts val="1200"/>
              <a:buChar char="■"/>
              <a:defRPr sz="1200"/>
            </a:lvl6pPr>
            <a:lvl7pPr marL="3200320" lvl="6" indent="-304792">
              <a:spcBef>
                <a:spcPts val="1600"/>
              </a:spcBef>
              <a:spcAft>
                <a:spcPts val="0"/>
              </a:spcAft>
              <a:buSzPts val="1200"/>
              <a:buChar char="●"/>
              <a:defRPr sz="1200"/>
            </a:lvl7pPr>
            <a:lvl8pPr marL="3657509" lvl="7" indent="-304792">
              <a:spcBef>
                <a:spcPts val="1600"/>
              </a:spcBef>
              <a:spcAft>
                <a:spcPts val="0"/>
              </a:spcAft>
              <a:buSzPts val="1200"/>
              <a:buChar char="○"/>
              <a:defRPr sz="1200"/>
            </a:lvl8pPr>
            <a:lvl9pPr marL="4114697" lvl="8" indent="-304792">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1" y="526350"/>
            <a:ext cx="5613600" cy="4090800"/>
          </a:xfrm>
          <a:prstGeom prst="rect">
            <a:avLst/>
          </a:prstGeom>
        </p:spPr>
        <p:txBody>
          <a:bodyPr spcFirstLastPara="1" wrap="square" lIns="91425" tIns="91425" rIns="91425" bIns="91425" anchor="ctr" anchorCtr="0"/>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189" lvl="0" indent="-342891">
              <a:spcBef>
                <a:spcPts val="0"/>
              </a:spcBef>
              <a:spcAft>
                <a:spcPts val="0"/>
              </a:spcAft>
              <a:buClr>
                <a:schemeClr val="lt1"/>
              </a:buClr>
              <a:buSzPts val="1800"/>
              <a:buChar char="●"/>
              <a:defRPr>
                <a:solidFill>
                  <a:schemeClr val="lt1"/>
                </a:solidFill>
              </a:defRPr>
            </a:lvl1pPr>
            <a:lvl2pPr marL="914377"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1"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lstStyle>
            <a:lvl1pPr marL="457189" lvl="0" indent="-228594">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January series of sermons:</a:t>
            </a:r>
            <a:endParaRPr/>
          </a:p>
        </p:txBody>
      </p:sp>
      <p:sp>
        <p:nvSpPr>
          <p:cNvPr id="67" name="Google Shape;67;p13"/>
          <p:cNvSpPr txBox="1">
            <a:spLocks noGrp="1"/>
          </p:cNvSpPr>
          <p:nvPr>
            <p:ph type="body" idx="1"/>
          </p:nvPr>
        </p:nvSpPr>
        <p:spPr>
          <a:xfrm>
            <a:off x="311700" y="1080655"/>
            <a:ext cx="8520600" cy="3860070"/>
          </a:xfrm>
          <a:prstGeom prst="rect">
            <a:avLst/>
          </a:prstGeom>
        </p:spPr>
        <p:txBody>
          <a:bodyPr spcFirstLastPara="1" wrap="square" lIns="91425" tIns="91425" rIns="91425" bIns="91425" anchor="t" anchorCtr="0">
            <a:noAutofit/>
          </a:bodyPr>
          <a:lstStyle/>
          <a:p>
            <a:pPr marL="0" indent="0">
              <a:buNone/>
            </a:pPr>
            <a:r>
              <a:rPr lang="en" sz="2000" dirty="0"/>
              <a:t>-Resolutions: </a:t>
            </a:r>
            <a:endParaRPr sz="2000" dirty="0"/>
          </a:p>
          <a:p>
            <a:pPr marL="0" indent="0">
              <a:spcBef>
                <a:spcPts val="1600"/>
              </a:spcBef>
              <a:buNone/>
            </a:pPr>
            <a:r>
              <a:rPr lang="en" sz="2000" dirty="0"/>
              <a:t>-Helping the poor:</a:t>
            </a:r>
            <a:endParaRPr sz="2000" dirty="0"/>
          </a:p>
          <a:p>
            <a:pPr marL="0" indent="0">
              <a:spcBef>
                <a:spcPts val="1600"/>
              </a:spcBef>
              <a:buNone/>
            </a:pPr>
            <a:r>
              <a:rPr lang="en" sz="2000" dirty="0"/>
              <a:t>-Personal Work:</a:t>
            </a:r>
            <a:endParaRPr sz="2000" dirty="0"/>
          </a:p>
          <a:p>
            <a:pPr marL="0" indent="0">
              <a:spcBef>
                <a:spcPts val="1600"/>
              </a:spcBef>
              <a:buNone/>
            </a:pPr>
            <a:r>
              <a:rPr lang="en" sz="2000" dirty="0"/>
              <a:t>-Visiting the sick:</a:t>
            </a:r>
            <a:endParaRPr sz="2000" dirty="0"/>
          </a:p>
          <a:p>
            <a:pPr marL="0" indent="0">
              <a:spcBef>
                <a:spcPts val="1600"/>
              </a:spcBef>
              <a:buNone/>
            </a:pPr>
            <a:r>
              <a:rPr lang="en" sz="2000" dirty="0"/>
              <a:t>-Bible Study: </a:t>
            </a:r>
            <a:endParaRPr sz="2000" dirty="0"/>
          </a:p>
          <a:p>
            <a:pPr marL="0" indent="0">
              <a:spcBef>
                <a:spcPts val="1600"/>
              </a:spcBef>
              <a:buNone/>
            </a:pPr>
            <a:r>
              <a:rPr lang="en" sz="2000" b="1" dirty="0"/>
              <a:t>-Bringing back the lost:</a:t>
            </a:r>
            <a:endParaRPr sz="2000" b="1" dirty="0"/>
          </a:p>
          <a:p>
            <a:pPr marL="0" indent="0">
              <a:spcBef>
                <a:spcPts val="1600"/>
              </a:spcBef>
              <a:spcAft>
                <a:spcPts val="1600"/>
              </a:spcAft>
              <a:buNone/>
            </a:pPr>
            <a:r>
              <a:rPr lang="en" sz="2000" b="1" dirty="0"/>
              <a:t>-Converting the lost:</a:t>
            </a:r>
            <a:endParaRPr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The Lost Coin</a:t>
            </a:r>
            <a:endParaRPr/>
          </a:p>
        </p:txBody>
      </p:sp>
      <p:sp>
        <p:nvSpPr>
          <p:cNvPr id="130" name="Google Shape;130;p22"/>
          <p:cNvSpPr txBox="1">
            <a:spLocks noGrp="1"/>
          </p:cNvSpPr>
          <p:nvPr>
            <p:ph type="body" idx="1"/>
          </p:nvPr>
        </p:nvSpPr>
        <p:spPr>
          <a:xfrm>
            <a:off x="311700" y="1152425"/>
            <a:ext cx="8520600" cy="3416700"/>
          </a:xfrm>
          <a:prstGeom prst="rect">
            <a:avLst/>
          </a:prstGeom>
        </p:spPr>
        <p:txBody>
          <a:bodyPr spcFirstLastPara="1" wrap="square" lIns="91425" tIns="91425" rIns="91425" bIns="91425" anchor="t" anchorCtr="0">
            <a:noAutofit/>
          </a:bodyPr>
          <a:lstStyle/>
          <a:p>
            <a:pPr marL="0" indent="0">
              <a:spcAft>
                <a:spcPts val="1600"/>
              </a:spcAft>
              <a:buNone/>
            </a:pPr>
            <a:r>
              <a:rPr lang="en" sz="2000" dirty="0"/>
              <a:t>Or what woman, if she has ten silver coins and loses one coin, does not light a lamp and sweep the house and search carefully until she finds it? When she has found it, she calls together her friends and neighbors, saying, ‘Rejoice with me, for I have found the coin which I had lost!’ In the same way, I tell you, there is joy in the presence of the angels of God over one sinner who repents.” Luke 15:8-10</a:t>
            </a:r>
            <a:endParaRPr sz="2000" dirty="0"/>
          </a:p>
        </p:txBody>
      </p:sp>
      <p:pic>
        <p:nvPicPr>
          <p:cNvPr id="131" name="Google Shape;131;p22"/>
          <p:cNvPicPr preferRelativeResize="0"/>
          <p:nvPr/>
        </p:nvPicPr>
        <p:blipFill>
          <a:blip r:embed="rId3">
            <a:alphaModFix/>
          </a:blip>
          <a:stretch>
            <a:fillRect/>
          </a:stretch>
        </p:blipFill>
        <p:spPr>
          <a:xfrm>
            <a:off x="5560291" y="3417455"/>
            <a:ext cx="3483359" cy="157139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Getting off the right path can be easy.  </a:t>
            </a:r>
            <a:endParaRPr/>
          </a:p>
        </p:txBody>
      </p:sp>
      <p:sp>
        <p:nvSpPr>
          <p:cNvPr id="137" name="Google Shape;137;p23"/>
          <p:cNvSpPr txBox="1">
            <a:spLocks noGrp="1"/>
          </p:cNvSpPr>
          <p:nvPr>
            <p:ph type="body" idx="1"/>
          </p:nvPr>
        </p:nvSpPr>
        <p:spPr>
          <a:xfrm>
            <a:off x="157018" y="1266325"/>
            <a:ext cx="5514109" cy="3302700"/>
          </a:xfrm>
          <a:prstGeom prst="rect">
            <a:avLst/>
          </a:prstGeom>
        </p:spPr>
        <p:txBody>
          <a:bodyPr spcFirstLastPara="1" wrap="square" lIns="91425" tIns="91425" rIns="91425" bIns="91425" anchor="t" anchorCtr="0">
            <a:noAutofit/>
          </a:bodyPr>
          <a:lstStyle/>
          <a:p>
            <a:pPr marL="0" indent="0">
              <a:buNone/>
            </a:pPr>
            <a:r>
              <a:rPr lang="en" sz="2000" dirty="0"/>
              <a:t>-Enter through the narrow gate; for the gate is wide and the way is broad that leads to destruction, and there are many who enter through it. For the gate is small and the way is narrow that leads to life, and there are few who find it. Matthew 7:13-14</a:t>
            </a:r>
            <a:endParaRPr sz="2000" dirty="0"/>
          </a:p>
          <a:p>
            <a:pPr marL="0" indent="0">
              <a:spcBef>
                <a:spcPts val="1600"/>
              </a:spcBef>
              <a:spcAft>
                <a:spcPts val="1600"/>
              </a:spcAft>
              <a:buNone/>
            </a:pPr>
            <a:r>
              <a:rPr lang="en" sz="2000" dirty="0"/>
              <a:t>-for all have sinned and fall short of the glory of God, Romans 3:23</a:t>
            </a:r>
            <a:endParaRPr sz="2000" dirty="0"/>
          </a:p>
        </p:txBody>
      </p:sp>
      <p:pic>
        <p:nvPicPr>
          <p:cNvPr id="138" name="Google Shape;138;p23"/>
          <p:cNvPicPr preferRelativeResize="0"/>
          <p:nvPr/>
        </p:nvPicPr>
        <p:blipFill>
          <a:blip r:embed="rId3">
            <a:alphaModFix/>
          </a:blip>
          <a:stretch>
            <a:fillRect/>
          </a:stretch>
        </p:blipFill>
        <p:spPr>
          <a:xfrm>
            <a:off x="5763201" y="2305275"/>
            <a:ext cx="3291300" cy="2776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We live in a dark world </a:t>
            </a:r>
            <a:endParaRPr/>
          </a:p>
        </p:txBody>
      </p:sp>
      <p:sp>
        <p:nvSpPr>
          <p:cNvPr id="144" name="Google Shape;144;p2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r>
              <a:rPr lang="en" sz="2000" dirty="0"/>
              <a:t>Ye are the light of the world. A city that is set on an hill cannot be hid.</a:t>
            </a:r>
            <a:br>
              <a:rPr lang="en" sz="2000" dirty="0"/>
            </a:br>
            <a:r>
              <a:rPr lang="en" sz="2000" dirty="0"/>
              <a:t>Neither do men light a candle, and put it under a bushel, but on a candlestick; and it giveth light unto all that are in the house. Let your light so shine before men, that they may see your good works, and glorify your Father which is in heaven. Matthew 5:14-16 KJV</a:t>
            </a:r>
            <a:br>
              <a:rPr lang="en" sz="2000" dirty="0"/>
            </a:br>
            <a:endParaRPr sz="2000" dirty="0"/>
          </a:p>
        </p:txBody>
      </p:sp>
      <p:pic>
        <p:nvPicPr>
          <p:cNvPr id="145" name="Google Shape;145;p24"/>
          <p:cNvPicPr preferRelativeResize="0"/>
          <p:nvPr/>
        </p:nvPicPr>
        <p:blipFill>
          <a:blip r:embed="rId3">
            <a:alphaModFix/>
          </a:blip>
          <a:stretch>
            <a:fillRect/>
          </a:stretch>
        </p:blipFill>
        <p:spPr>
          <a:xfrm>
            <a:off x="4414983" y="3195782"/>
            <a:ext cx="4634517" cy="18088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767401" y="445025"/>
            <a:ext cx="5064900" cy="707400"/>
          </a:xfrm>
          <a:prstGeom prst="rect">
            <a:avLst/>
          </a:prstGeom>
        </p:spPr>
        <p:txBody>
          <a:bodyPr spcFirstLastPara="1" wrap="square" lIns="91425" tIns="91425" rIns="91425" bIns="91425" anchor="t" anchorCtr="0">
            <a:noAutofit/>
          </a:bodyPr>
          <a:lstStyle/>
          <a:p>
            <a:r>
              <a:rPr lang="en"/>
              <a:t>Hide it under a bushel? NO!</a:t>
            </a:r>
            <a:endParaRPr/>
          </a:p>
        </p:txBody>
      </p:sp>
      <p:sp>
        <p:nvSpPr>
          <p:cNvPr id="151" name="Google Shape;151;p2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152" name="Google Shape;152;p25"/>
          <p:cNvPicPr preferRelativeResize="0"/>
          <p:nvPr/>
        </p:nvPicPr>
        <p:blipFill>
          <a:blip r:embed="rId3">
            <a:alphaModFix/>
          </a:blip>
          <a:stretch>
            <a:fillRect/>
          </a:stretch>
        </p:blipFill>
        <p:spPr>
          <a:xfrm>
            <a:off x="128251" y="1136072"/>
            <a:ext cx="7709475" cy="39090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People are often looking for the light. </a:t>
            </a:r>
            <a:endParaRPr/>
          </a:p>
        </p:txBody>
      </p:sp>
      <p:sp>
        <p:nvSpPr>
          <p:cNvPr id="158" name="Google Shape;158;p26"/>
          <p:cNvSpPr txBox="1">
            <a:spLocks noGrp="1"/>
          </p:cNvSpPr>
          <p:nvPr>
            <p:ph type="body" idx="1"/>
          </p:nvPr>
        </p:nvSpPr>
        <p:spPr>
          <a:xfrm>
            <a:off x="189326" y="1266325"/>
            <a:ext cx="8784300" cy="3693900"/>
          </a:xfrm>
          <a:prstGeom prst="rect">
            <a:avLst/>
          </a:prstGeom>
        </p:spPr>
        <p:txBody>
          <a:bodyPr spcFirstLastPara="1" wrap="square" lIns="91425" tIns="91425" rIns="91425" bIns="91425" anchor="t" anchorCtr="0">
            <a:noAutofit/>
          </a:bodyPr>
          <a:lstStyle/>
          <a:p>
            <a:pPr marL="0" indent="0">
              <a:buNone/>
            </a:pPr>
            <a:r>
              <a:rPr lang="en"/>
              <a:t>But an angel of the Lord spoke to Philip saying, “Get up and go south to the road that descends from Jerusalem to Gaza.” (This is a desert road.)  So he got up and went; and there was an Ethiopian eunuch, a court official of Candace, queen of the Ethiopians, who was in charge of all her treasure; and he had come to Jerusalem to worship, and he was returning and sitting in his chariot, and was reading the prophet Isaiah. Then the Spirit said to Philip, “Go up and join this chariot.” Philip ran up and heard him reading Isaiah the prophet, and said, “Do you understand what you are reading?” And he said, “Well, how could I, unless someone guides me?” And he invited Philip to come up and sit with him. </a:t>
            </a:r>
            <a:endParaRPr/>
          </a:p>
          <a:p>
            <a:pPr marL="0" indent="0">
              <a:spcBef>
                <a:spcPts val="1600"/>
              </a:spcBef>
              <a:spcAft>
                <a:spcPts val="1600"/>
              </a:spcAft>
              <a:buNone/>
            </a:pPr>
            <a:r>
              <a:rPr lang="en"/>
              <a:t>Acts 8:26-31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We also, have to be salt. </a:t>
            </a:r>
            <a:endParaRPr/>
          </a:p>
        </p:txBody>
      </p:sp>
      <p:sp>
        <p:nvSpPr>
          <p:cNvPr id="164" name="Google Shape;164;p2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r>
              <a:rPr lang="en" sz="2000" dirty="0"/>
              <a:t>You are the salt of the earth; but if the salt has become tasteless, how can it be made salty again? It is no longer good for anything, except to be thrown out and trampled under foot by men. Matthew 5:13</a:t>
            </a:r>
            <a:endParaRPr sz="2000" dirty="0"/>
          </a:p>
        </p:txBody>
      </p:sp>
      <p:pic>
        <p:nvPicPr>
          <p:cNvPr id="165" name="Google Shape;165;p27"/>
          <p:cNvPicPr preferRelativeResize="0"/>
          <p:nvPr/>
        </p:nvPicPr>
        <p:blipFill>
          <a:blip r:embed="rId3">
            <a:alphaModFix/>
          </a:blip>
          <a:stretch>
            <a:fillRect/>
          </a:stretch>
        </p:blipFill>
        <p:spPr>
          <a:xfrm>
            <a:off x="6520873" y="2571750"/>
            <a:ext cx="2455152" cy="229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endParaRPr/>
          </a:p>
        </p:txBody>
      </p:sp>
      <p:sp>
        <p:nvSpPr>
          <p:cNvPr id="171" name="Google Shape;171;p2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172" name="Google Shape;172;p28"/>
          <p:cNvPicPr preferRelativeResize="0"/>
          <p:nvPr/>
        </p:nvPicPr>
        <p:blipFill>
          <a:blip r:embed="rId3">
            <a:alphaModFix/>
          </a:blip>
          <a:stretch>
            <a:fillRect/>
          </a:stretch>
        </p:blipFill>
        <p:spPr>
          <a:xfrm>
            <a:off x="0" y="1"/>
            <a:ext cx="9144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A sower went out to sow...</a:t>
            </a:r>
            <a:endParaRPr/>
          </a:p>
        </p:txBody>
      </p:sp>
      <p:sp>
        <p:nvSpPr>
          <p:cNvPr id="178" name="Google Shape;178;p2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r>
              <a:rPr lang="en" dirty="0"/>
              <a:t>And He spoke many things to them in parables, saying, “Behold, the sower went out to sow; and as he sowed, some seeds fell beside the road, and the birds came and ate them up. Others fell on the rocky places, where they did not have much soil; and immediately they sprang up, because they had no depth of soil. But when the sun had risen, they were scorched; and because they had no root, they withered away. Others fell among the thorns, and the thorns came up and choked them out. And others fell on the good soil and *yielded a crop, some a hundredfold, some sixty, and some thirty. He who has ears, let him hear.” Matthew 13:3-9</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We’ve all been lost before...</a:t>
            </a:r>
            <a:endParaRPr/>
          </a:p>
        </p:txBody>
      </p:sp>
      <p:sp>
        <p:nvSpPr>
          <p:cNvPr id="184" name="Google Shape;184;p30"/>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185" name="Google Shape;185;p30"/>
          <p:cNvPicPr preferRelativeResize="0"/>
          <p:nvPr/>
        </p:nvPicPr>
        <p:blipFill>
          <a:blip r:embed="rId3">
            <a:alphaModFix/>
          </a:blip>
          <a:stretch>
            <a:fillRect/>
          </a:stretch>
        </p:blipFill>
        <p:spPr>
          <a:xfrm>
            <a:off x="311700" y="1266325"/>
            <a:ext cx="4596400" cy="2185400"/>
          </a:xfrm>
          <a:prstGeom prst="rect">
            <a:avLst/>
          </a:prstGeom>
          <a:noFill/>
          <a:ln>
            <a:noFill/>
          </a:ln>
        </p:spPr>
      </p:pic>
      <p:pic>
        <p:nvPicPr>
          <p:cNvPr id="186" name="Google Shape;186;p30"/>
          <p:cNvPicPr preferRelativeResize="0"/>
          <p:nvPr/>
        </p:nvPicPr>
        <p:blipFill>
          <a:blip r:embed="rId4">
            <a:alphaModFix/>
          </a:blip>
          <a:stretch>
            <a:fillRect/>
          </a:stretch>
        </p:blipFill>
        <p:spPr>
          <a:xfrm>
            <a:off x="5083790" y="1600714"/>
            <a:ext cx="3990975" cy="3362325"/>
          </a:xfrm>
          <a:prstGeom prst="rect">
            <a:avLst/>
          </a:prstGeom>
          <a:noFill/>
          <a:ln>
            <a:noFill/>
          </a:ln>
        </p:spPr>
      </p:pic>
      <p:pic>
        <p:nvPicPr>
          <p:cNvPr id="187" name="Google Shape;187;p30"/>
          <p:cNvPicPr preferRelativeResize="0"/>
          <p:nvPr/>
        </p:nvPicPr>
        <p:blipFill>
          <a:blip r:embed="rId5">
            <a:alphaModFix/>
          </a:blip>
          <a:stretch>
            <a:fillRect/>
          </a:stretch>
        </p:blipFill>
        <p:spPr>
          <a:xfrm>
            <a:off x="1784476" y="3451726"/>
            <a:ext cx="1595725" cy="1595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It’s important how we bring the lost back? </a:t>
            </a:r>
            <a:endParaRPr/>
          </a:p>
        </p:txBody>
      </p:sp>
      <p:sp>
        <p:nvSpPr>
          <p:cNvPr id="193" name="Google Shape;193;p3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r>
              <a:rPr lang="en" dirty="0"/>
              <a:t>Brethren, even if anyone is caught in any trespass, you who are spiritual, restore such a one in a spirit of gentleness; each one looking to yourself, so that you too will not be tempted. Bear one another’s burdens, and thereby fulfill the law of Christ. For if anyone thinks he is something when he is nothing, he deceives himself. Galatians 6:1-3</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74" name="Google Shape;74;p14"/>
          <p:cNvPicPr preferRelativeResize="0"/>
          <p:nvPr/>
        </p:nvPicPr>
        <p:blipFill>
          <a:blip r:embed="rId3">
            <a:alphaModFix/>
          </a:blip>
          <a:stretch>
            <a:fillRect/>
          </a:stretch>
        </p:blipFill>
        <p:spPr>
          <a:xfrm>
            <a:off x="0" y="1"/>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2"/>
          <p:cNvSpPr txBox="1">
            <a:spLocks noGrp="1"/>
          </p:cNvSpPr>
          <p:nvPr>
            <p:ph type="ctrTitle"/>
          </p:nvPr>
        </p:nvSpPr>
        <p:spPr>
          <a:xfrm>
            <a:off x="1004151" y="1267274"/>
            <a:ext cx="7136700" cy="1735200"/>
          </a:xfrm>
          <a:prstGeom prst="rect">
            <a:avLst/>
          </a:prstGeom>
        </p:spPr>
        <p:txBody>
          <a:bodyPr spcFirstLastPara="1" wrap="square" lIns="91425" tIns="91425" rIns="91425" bIns="91425" anchor="b" anchorCtr="0">
            <a:noAutofit/>
          </a:bodyPr>
          <a:lstStyle/>
          <a:p>
            <a:r>
              <a:rPr lang="en"/>
              <a:t>Sometimes we need a course correction.</a:t>
            </a:r>
            <a:endParaRPr/>
          </a:p>
        </p:txBody>
      </p:sp>
      <p:sp>
        <p:nvSpPr>
          <p:cNvPr id="199" name="Google Shape;199;p32"/>
          <p:cNvSpPr txBox="1">
            <a:spLocks noGrp="1"/>
          </p:cNvSpPr>
          <p:nvPr>
            <p:ph type="subTitle" idx="1"/>
          </p:nvPr>
        </p:nvSpPr>
        <p:spPr>
          <a:xfrm>
            <a:off x="2137251" y="3002477"/>
            <a:ext cx="4870500" cy="898500"/>
          </a:xfrm>
          <a:prstGeom prst="rect">
            <a:avLst/>
          </a:prstGeom>
        </p:spPr>
        <p:txBody>
          <a:bodyPr spcFirstLastPara="1" wrap="square" lIns="91425" tIns="91425" rIns="91425" bIns="91425" anchor="t" anchorCtr="0">
            <a:noAutofit/>
          </a:bodyPr>
          <a:lstStyle/>
          <a:p>
            <a:pPr marL="457189" indent="0" algn="l"/>
            <a:endParaRPr/>
          </a:p>
        </p:txBody>
      </p:sp>
      <p:pic>
        <p:nvPicPr>
          <p:cNvPr id="200" name="Google Shape;200;p32"/>
          <p:cNvPicPr preferRelativeResize="0"/>
          <p:nvPr/>
        </p:nvPicPr>
        <p:blipFill>
          <a:blip r:embed="rId3">
            <a:alphaModFix/>
          </a:blip>
          <a:stretch>
            <a:fillRect/>
          </a:stretch>
        </p:blipFill>
        <p:spPr>
          <a:xfrm>
            <a:off x="3670426" y="3002476"/>
            <a:ext cx="1595725" cy="1595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Going back to Gregory’s Bald</a:t>
            </a:r>
            <a:endParaRPr/>
          </a:p>
        </p:txBody>
      </p:sp>
      <p:sp>
        <p:nvSpPr>
          <p:cNvPr id="206" name="Google Shape;206;p33"/>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207" name="Google Shape;207;p33"/>
          <p:cNvPicPr preferRelativeResize="0"/>
          <p:nvPr/>
        </p:nvPicPr>
        <p:blipFill>
          <a:blip r:embed="rId3">
            <a:alphaModFix/>
          </a:blip>
          <a:stretch>
            <a:fillRect/>
          </a:stretch>
        </p:blipFill>
        <p:spPr>
          <a:xfrm>
            <a:off x="59751" y="1152414"/>
            <a:ext cx="9024499" cy="3991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11701" y="445025"/>
            <a:ext cx="3600300" cy="931500"/>
          </a:xfrm>
          <a:prstGeom prst="rect">
            <a:avLst/>
          </a:prstGeom>
        </p:spPr>
        <p:txBody>
          <a:bodyPr spcFirstLastPara="1" wrap="square" lIns="91425" tIns="91425" rIns="91425" bIns="91425" anchor="t" anchorCtr="0">
            <a:noAutofit/>
          </a:bodyPr>
          <a:lstStyle/>
          <a:p>
            <a:endParaRPr/>
          </a:p>
        </p:txBody>
      </p:sp>
      <p:sp>
        <p:nvSpPr>
          <p:cNvPr id="213" name="Google Shape;213;p34"/>
          <p:cNvSpPr txBox="1">
            <a:spLocks noGrp="1"/>
          </p:cNvSpPr>
          <p:nvPr>
            <p:ph type="body" idx="1"/>
          </p:nvPr>
        </p:nvSpPr>
        <p:spPr>
          <a:xfrm>
            <a:off x="196675" y="849745"/>
            <a:ext cx="3600300" cy="4066780"/>
          </a:xfrm>
          <a:prstGeom prst="rect">
            <a:avLst/>
          </a:prstGeom>
        </p:spPr>
        <p:txBody>
          <a:bodyPr spcFirstLastPara="1" wrap="square" lIns="91425" tIns="91425" rIns="91425" bIns="91425" anchor="t" anchorCtr="0">
            <a:noAutofit/>
          </a:bodyPr>
          <a:lstStyle/>
          <a:p>
            <a:pPr marL="0" indent="0">
              <a:buNone/>
            </a:pPr>
            <a:endParaRPr dirty="0"/>
          </a:p>
          <a:p>
            <a:pPr marL="0" indent="0">
              <a:spcBef>
                <a:spcPts val="1600"/>
              </a:spcBef>
              <a:spcAft>
                <a:spcPts val="1600"/>
              </a:spcAft>
              <a:buNone/>
            </a:pPr>
            <a:r>
              <a:rPr lang="en" sz="2000" dirty="0"/>
              <a:t>Thank you for your headlight. And thank you so much for your help! You are angels sent to help us. We would have never made it down without you. You guided us in the dark. Thanks! </a:t>
            </a:r>
            <a:endParaRPr sz="2000" dirty="0"/>
          </a:p>
        </p:txBody>
      </p:sp>
      <p:pic>
        <p:nvPicPr>
          <p:cNvPr id="214" name="Google Shape;214;p34"/>
          <p:cNvPicPr preferRelativeResize="0"/>
          <p:nvPr/>
        </p:nvPicPr>
        <p:blipFill>
          <a:blip r:embed="rId3">
            <a:alphaModFix/>
          </a:blip>
          <a:stretch>
            <a:fillRect/>
          </a:stretch>
        </p:blipFill>
        <p:spPr>
          <a:xfrm>
            <a:off x="3936625" y="1"/>
            <a:ext cx="5207376"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4698925" y="431701"/>
            <a:ext cx="4122600" cy="707400"/>
          </a:xfrm>
          <a:prstGeom prst="rect">
            <a:avLst/>
          </a:prstGeom>
        </p:spPr>
        <p:txBody>
          <a:bodyPr spcFirstLastPara="1" wrap="square" lIns="91425" tIns="91425" rIns="91425" bIns="91425" anchor="t" anchorCtr="0">
            <a:noAutofit/>
          </a:bodyPr>
          <a:lstStyle/>
          <a:p>
            <a:r>
              <a:rPr lang="en"/>
              <a:t>He loved me and you so</a:t>
            </a:r>
            <a:endParaRPr/>
          </a:p>
        </p:txBody>
      </p:sp>
      <p:sp>
        <p:nvSpPr>
          <p:cNvPr id="220" name="Google Shape;220;p35"/>
          <p:cNvSpPr txBox="1">
            <a:spLocks noGrp="1"/>
          </p:cNvSpPr>
          <p:nvPr>
            <p:ph type="body" idx="1"/>
          </p:nvPr>
        </p:nvSpPr>
        <p:spPr>
          <a:xfrm>
            <a:off x="4885500" y="1373851"/>
            <a:ext cx="3990000" cy="3068100"/>
          </a:xfrm>
          <a:prstGeom prst="rect">
            <a:avLst/>
          </a:prstGeom>
        </p:spPr>
        <p:txBody>
          <a:bodyPr spcFirstLastPara="1" wrap="square" lIns="91425" tIns="91425" rIns="91425" bIns="91425" anchor="t" anchorCtr="0">
            <a:noAutofit/>
          </a:bodyPr>
          <a:lstStyle/>
          <a:p>
            <a:pPr marL="0" indent="0">
              <a:spcAft>
                <a:spcPts val="1600"/>
              </a:spcAft>
              <a:buNone/>
            </a:pPr>
            <a:r>
              <a:rPr lang="en" sz="2000" dirty="0"/>
              <a:t>Do you think that I cannot appeal to My Father, and He will at once put at My disposal more than twelve legions of angels? How then will the Scriptures be fulfilled, which say that it must happen this way?” Matthew 26:53-54</a:t>
            </a:r>
            <a:endParaRPr sz="2000" dirty="0"/>
          </a:p>
        </p:txBody>
      </p:sp>
      <p:pic>
        <p:nvPicPr>
          <p:cNvPr id="221" name="Google Shape;221;p35"/>
          <p:cNvPicPr preferRelativeResize="0"/>
          <p:nvPr/>
        </p:nvPicPr>
        <p:blipFill>
          <a:blip r:embed="rId3">
            <a:alphaModFix/>
          </a:blip>
          <a:stretch>
            <a:fillRect/>
          </a:stretch>
        </p:blipFill>
        <p:spPr>
          <a:xfrm>
            <a:off x="93276" y="312300"/>
            <a:ext cx="4543875" cy="42895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1" y="280376"/>
            <a:ext cx="1714500" cy="4395900"/>
          </a:xfrm>
          <a:prstGeom prst="rect">
            <a:avLst/>
          </a:prstGeom>
        </p:spPr>
        <p:txBody>
          <a:bodyPr spcFirstLastPara="1" wrap="square" lIns="91425" tIns="91425" rIns="91425" bIns="91425" anchor="t" anchorCtr="0">
            <a:noAutofit/>
          </a:bodyPr>
          <a:lstStyle/>
          <a:p>
            <a:r>
              <a:rPr lang="en" sz="2400"/>
              <a:t>Gregory’s Bald</a:t>
            </a:r>
            <a:endParaRPr sz="2400"/>
          </a:p>
          <a:p>
            <a:endParaRPr sz="2400"/>
          </a:p>
          <a:p>
            <a:r>
              <a:rPr lang="en" sz="2400"/>
              <a:t>4,950 Feet</a:t>
            </a:r>
            <a:endParaRPr sz="2400"/>
          </a:p>
          <a:p>
            <a:endParaRPr sz="2400"/>
          </a:p>
          <a:p>
            <a:r>
              <a:rPr lang="en" sz="2400"/>
              <a:t>Over 2,900 elevation gain in less than 5 miles</a:t>
            </a:r>
            <a:endParaRPr sz="2400"/>
          </a:p>
        </p:txBody>
      </p:sp>
      <p:sp>
        <p:nvSpPr>
          <p:cNvPr id="80" name="Google Shape;80;p1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81" name="Google Shape;81;p15"/>
          <p:cNvPicPr preferRelativeResize="0"/>
          <p:nvPr/>
        </p:nvPicPr>
        <p:blipFill>
          <a:blip r:embed="rId3">
            <a:alphaModFix/>
          </a:blip>
          <a:stretch>
            <a:fillRect/>
          </a:stretch>
        </p:blipFill>
        <p:spPr>
          <a:xfrm>
            <a:off x="2026222" y="280372"/>
            <a:ext cx="7117775" cy="4736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endParaRPr/>
          </a:p>
        </p:txBody>
      </p:sp>
      <p:sp>
        <p:nvSpPr>
          <p:cNvPr id="87" name="Google Shape;87;p1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88" name="Google Shape;88;p16"/>
          <p:cNvPicPr preferRelativeResize="0"/>
          <p:nvPr/>
        </p:nvPicPr>
        <p:blipFill>
          <a:blip r:embed="rId3">
            <a:alphaModFix/>
          </a:blip>
          <a:stretch>
            <a:fillRect/>
          </a:stretch>
        </p:blipFill>
        <p:spPr>
          <a:xfrm>
            <a:off x="94650" y="1042952"/>
            <a:ext cx="5281951" cy="3926775"/>
          </a:xfrm>
          <a:prstGeom prst="rect">
            <a:avLst/>
          </a:prstGeom>
          <a:noFill/>
          <a:ln>
            <a:noFill/>
          </a:ln>
        </p:spPr>
      </p:pic>
      <p:pic>
        <p:nvPicPr>
          <p:cNvPr id="89" name="Google Shape;89;p16"/>
          <p:cNvPicPr preferRelativeResize="0"/>
          <p:nvPr/>
        </p:nvPicPr>
        <p:blipFill>
          <a:blip r:embed="rId4">
            <a:alphaModFix/>
          </a:blip>
          <a:stretch>
            <a:fillRect/>
          </a:stretch>
        </p:blipFill>
        <p:spPr>
          <a:xfrm>
            <a:off x="5376600" y="-1"/>
            <a:ext cx="3767400" cy="38220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endParaRPr/>
          </a:p>
        </p:txBody>
      </p:sp>
      <p:sp>
        <p:nvSpPr>
          <p:cNvPr id="95" name="Google Shape;95;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indent="0">
              <a:spcAft>
                <a:spcPts val="1600"/>
              </a:spcAft>
              <a:buNone/>
            </a:pPr>
            <a:endParaRPr/>
          </a:p>
        </p:txBody>
      </p:sp>
      <p:pic>
        <p:nvPicPr>
          <p:cNvPr id="96" name="Google Shape;96;p17"/>
          <p:cNvPicPr preferRelativeResize="0"/>
          <p:nvPr/>
        </p:nvPicPr>
        <p:blipFill>
          <a:blip r:embed="rId3">
            <a:alphaModFix/>
          </a:blip>
          <a:stretch>
            <a:fillRect/>
          </a:stretch>
        </p:blipFill>
        <p:spPr>
          <a:xfrm>
            <a:off x="151451" y="113601"/>
            <a:ext cx="8897900" cy="49222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1004151" y="1751765"/>
            <a:ext cx="7136700" cy="1022400"/>
          </a:xfrm>
          <a:prstGeom prst="rect">
            <a:avLst/>
          </a:prstGeom>
        </p:spPr>
        <p:txBody>
          <a:bodyPr spcFirstLastPara="1" wrap="square" lIns="91425" tIns="91425" rIns="91425" bIns="91425" anchor="b" anchorCtr="0">
            <a:noAutofit/>
          </a:bodyPr>
          <a:lstStyle/>
          <a:p>
            <a:r>
              <a:rPr lang="en"/>
              <a:t>Bringing back the Lost</a:t>
            </a:r>
            <a:endParaRPr/>
          </a:p>
        </p:txBody>
      </p:sp>
      <p:sp>
        <p:nvSpPr>
          <p:cNvPr id="102" name="Google Shape;102;p18"/>
          <p:cNvSpPr txBox="1">
            <a:spLocks noGrp="1"/>
          </p:cNvSpPr>
          <p:nvPr>
            <p:ph type="subTitle" idx="1"/>
          </p:nvPr>
        </p:nvSpPr>
        <p:spPr>
          <a:xfrm>
            <a:off x="2137226" y="2850039"/>
            <a:ext cx="4870500" cy="792600"/>
          </a:xfrm>
          <a:prstGeom prst="rect">
            <a:avLst/>
          </a:prstGeom>
        </p:spPr>
        <p:txBody>
          <a:bodyPr spcFirstLastPara="1" wrap="square" lIns="91425" tIns="91425" rIns="91425" bIns="91425" anchor="t" anchorCtr="0">
            <a:noAutofit/>
          </a:bodyPr>
          <a:lstStyle/>
          <a:p>
            <a:pPr marL="0" indent="0"/>
            <a:r>
              <a:rPr lang="en" dirty="0"/>
              <a:t>Luke 15:1-10</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The Lost Sheep</a:t>
            </a:r>
            <a:endParaRPr/>
          </a:p>
        </p:txBody>
      </p:sp>
      <p:sp>
        <p:nvSpPr>
          <p:cNvPr id="108" name="Google Shape;108;p19"/>
          <p:cNvSpPr txBox="1">
            <a:spLocks noGrp="1"/>
          </p:cNvSpPr>
          <p:nvPr>
            <p:ph type="body" idx="1"/>
          </p:nvPr>
        </p:nvSpPr>
        <p:spPr>
          <a:xfrm>
            <a:off x="92365" y="1714502"/>
            <a:ext cx="8950036" cy="2854425"/>
          </a:xfrm>
          <a:prstGeom prst="rect">
            <a:avLst/>
          </a:prstGeom>
        </p:spPr>
        <p:txBody>
          <a:bodyPr spcFirstLastPara="1" wrap="square" lIns="91425" tIns="91425" rIns="91425" bIns="91425" anchor="t" anchorCtr="0">
            <a:noAutofit/>
          </a:bodyPr>
          <a:lstStyle/>
          <a:p>
            <a:pPr marL="0" indent="0">
              <a:spcAft>
                <a:spcPts val="1600"/>
              </a:spcAft>
              <a:buNone/>
            </a:pPr>
            <a:r>
              <a:rPr lang="en" sz="2000" dirty="0"/>
              <a:t>So He told them this parable, saying, “What man among you, if he has a hundred sheep and has lost one of them, does not leave the ninety-nine in the open pasture and go after the one which is lost until he finds it? When he has found it, he lays it on his shoulders, rejoicing. And when he comes home, he calls together his friends and his neighbors, saying to them, ‘Rejoice with me, for I have found my sheep which was lost!’ I tell you that in the same way, there will be more joy in heaven over one sinner who repents than over ninety-nine righteous persons who need no repentance. Luke 15:3-7</a:t>
            </a:r>
            <a:endParaRPr sz="2000" dirty="0"/>
          </a:p>
        </p:txBody>
      </p:sp>
      <p:pic>
        <p:nvPicPr>
          <p:cNvPr id="109" name="Google Shape;109;p19"/>
          <p:cNvPicPr preferRelativeResize="0"/>
          <p:nvPr/>
        </p:nvPicPr>
        <p:blipFill>
          <a:blip r:embed="rId3">
            <a:alphaModFix/>
          </a:blip>
          <a:stretch>
            <a:fillRect/>
          </a:stretch>
        </p:blipFill>
        <p:spPr>
          <a:xfrm>
            <a:off x="6359226" y="1"/>
            <a:ext cx="2784775" cy="1714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263400" y="132525"/>
            <a:ext cx="4045200" cy="1024200"/>
          </a:xfrm>
          <a:prstGeom prst="rect">
            <a:avLst/>
          </a:prstGeom>
        </p:spPr>
        <p:txBody>
          <a:bodyPr spcFirstLastPara="1" wrap="square" lIns="91425" tIns="91425" rIns="91425" bIns="91425" anchor="b" anchorCtr="0">
            <a:noAutofit/>
          </a:bodyPr>
          <a:lstStyle/>
          <a:p>
            <a:r>
              <a:rPr lang="en" dirty="0"/>
              <a:t>Who is a shepard? </a:t>
            </a:r>
            <a:endParaRPr dirty="0"/>
          </a:p>
        </p:txBody>
      </p:sp>
      <p:sp>
        <p:nvSpPr>
          <p:cNvPr id="115" name="Google Shape;115;p20"/>
          <p:cNvSpPr txBox="1">
            <a:spLocks noGrp="1"/>
          </p:cNvSpPr>
          <p:nvPr>
            <p:ph type="body" idx="2"/>
          </p:nvPr>
        </p:nvSpPr>
        <p:spPr>
          <a:xfrm>
            <a:off x="4939500" y="724201"/>
            <a:ext cx="3837000" cy="3695100"/>
          </a:xfrm>
          <a:prstGeom prst="rect">
            <a:avLst/>
          </a:prstGeom>
        </p:spPr>
        <p:txBody>
          <a:bodyPr spcFirstLastPara="1" wrap="square" lIns="91425" tIns="91425" rIns="91425" bIns="91425" anchor="ctr" anchorCtr="0">
            <a:noAutofit/>
          </a:bodyPr>
          <a:lstStyle/>
          <a:p>
            <a:pPr marL="0" indent="0">
              <a:spcAft>
                <a:spcPts val="1600"/>
              </a:spcAft>
              <a:buNone/>
            </a:pPr>
            <a:endParaRPr/>
          </a:p>
        </p:txBody>
      </p:sp>
      <p:pic>
        <p:nvPicPr>
          <p:cNvPr id="116" name="Google Shape;116;p20"/>
          <p:cNvPicPr preferRelativeResize="0"/>
          <p:nvPr/>
        </p:nvPicPr>
        <p:blipFill>
          <a:blip r:embed="rId3">
            <a:alphaModFix/>
          </a:blip>
          <a:stretch>
            <a:fillRect/>
          </a:stretch>
        </p:blipFill>
        <p:spPr>
          <a:xfrm>
            <a:off x="4835400" y="724201"/>
            <a:ext cx="4045200" cy="3695100"/>
          </a:xfrm>
          <a:prstGeom prst="rect">
            <a:avLst/>
          </a:prstGeom>
          <a:noFill/>
          <a:ln>
            <a:noFill/>
          </a:ln>
        </p:spPr>
      </p:pic>
      <p:sp>
        <p:nvSpPr>
          <p:cNvPr id="117" name="Google Shape;117;p20"/>
          <p:cNvSpPr txBox="1">
            <a:spLocks noGrp="1"/>
          </p:cNvSpPr>
          <p:nvPr>
            <p:ph type="subTitle" idx="1"/>
          </p:nvPr>
        </p:nvSpPr>
        <p:spPr>
          <a:xfrm>
            <a:off x="73891" y="997527"/>
            <a:ext cx="4405747" cy="4013448"/>
          </a:xfrm>
          <a:prstGeom prst="rect">
            <a:avLst/>
          </a:prstGeom>
        </p:spPr>
        <p:txBody>
          <a:bodyPr spcFirstLastPara="1" wrap="square" lIns="91425" tIns="91425" rIns="91425" bIns="91425" anchor="t" anchorCtr="0">
            <a:noAutofit/>
          </a:bodyPr>
          <a:lstStyle/>
          <a:p>
            <a:pPr marL="0" indent="0" algn="l"/>
            <a:r>
              <a:rPr lang="en" sz="2000" dirty="0"/>
              <a:t>For if I preach the gospel, I have nothing to boast of, for I am under compulsion; for woe is me if I do not preach the gospel. For if I do this voluntarily, I have a reward; but if against my will, I have a stewardship entrusted to me. What then is my reward? That, when I preach the gospel, I may offer the gospel without charge, so as not to make full use of my right in the gospel.  I Corinthians 9:16-18</a:t>
            </a:r>
            <a:endParaRP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r>
              <a:rPr lang="en"/>
              <a:t>Rescue the perishing</a:t>
            </a:r>
            <a:endParaRPr/>
          </a:p>
        </p:txBody>
      </p:sp>
      <p:sp>
        <p:nvSpPr>
          <p:cNvPr id="123" name="Google Shape;123;p21"/>
          <p:cNvSpPr txBox="1">
            <a:spLocks noGrp="1"/>
          </p:cNvSpPr>
          <p:nvPr>
            <p:ph type="body" idx="1"/>
          </p:nvPr>
        </p:nvSpPr>
        <p:spPr>
          <a:xfrm>
            <a:off x="311701" y="1266325"/>
            <a:ext cx="5221500" cy="3302700"/>
          </a:xfrm>
          <a:prstGeom prst="rect">
            <a:avLst/>
          </a:prstGeom>
        </p:spPr>
        <p:txBody>
          <a:bodyPr spcFirstLastPara="1" wrap="square" lIns="91425" tIns="91425" rIns="91425" bIns="91425" anchor="t" anchorCtr="0">
            <a:noAutofit/>
          </a:bodyPr>
          <a:lstStyle/>
          <a:p>
            <a:pPr marL="0" indent="0">
              <a:spcBef>
                <a:spcPts val="1600"/>
              </a:spcBef>
              <a:buNone/>
            </a:pPr>
            <a:r>
              <a:rPr lang="en" sz="2000" dirty="0"/>
              <a:t>When I say to the wicked, ‘You will surely die,’ and you do not warn him or speak out to warn the wicked from his wicked way that he may live, that wicked man shall die in his iniquity, but his blood I will require at your hand.</a:t>
            </a:r>
            <a:endParaRPr sz="2000" dirty="0"/>
          </a:p>
          <a:p>
            <a:pPr marL="0" indent="0">
              <a:spcBef>
                <a:spcPts val="1600"/>
              </a:spcBef>
              <a:spcAft>
                <a:spcPts val="1600"/>
              </a:spcAft>
              <a:buNone/>
            </a:pPr>
            <a:r>
              <a:rPr lang="en" sz="2000" dirty="0"/>
              <a:t>Ezekiel 3:18</a:t>
            </a:r>
            <a:endParaRPr sz="2000" dirty="0"/>
          </a:p>
        </p:txBody>
      </p:sp>
      <p:pic>
        <p:nvPicPr>
          <p:cNvPr id="124" name="Google Shape;124;p21"/>
          <p:cNvPicPr preferRelativeResize="0"/>
          <p:nvPr/>
        </p:nvPicPr>
        <p:blipFill>
          <a:blip r:embed="rId3">
            <a:alphaModFix/>
          </a:blip>
          <a:stretch>
            <a:fillRect/>
          </a:stretch>
        </p:blipFill>
        <p:spPr>
          <a:xfrm>
            <a:off x="5533149" y="1"/>
            <a:ext cx="3610851" cy="5143500"/>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1131</Words>
  <Application>Microsoft Office PowerPoint</Application>
  <PresentationFormat>On-screen Show (16:9)</PresentationFormat>
  <Paragraphs>46</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Open Sans</vt:lpstr>
      <vt:lpstr>PT Sans Narrow</vt:lpstr>
      <vt:lpstr>Arial</vt:lpstr>
      <vt:lpstr>Tropic</vt:lpstr>
      <vt:lpstr>January series of sermons:</vt:lpstr>
      <vt:lpstr>PowerPoint Presentation</vt:lpstr>
      <vt:lpstr>Gregory’s Bald  4,950 Feet  Over 2,900 elevation gain in less than 5 miles</vt:lpstr>
      <vt:lpstr>PowerPoint Presentation</vt:lpstr>
      <vt:lpstr>PowerPoint Presentation</vt:lpstr>
      <vt:lpstr>Bringing back the Lost</vt:lpstr>
      <vt:lpstr>The Lost Sheep</vt:lpstr>
      <vt:lpstr>Who is a shepard? </vt:lpstr>
      <vt:lpstr>Rescue the perishing</vt:lpstr>
      <vt:lpstr>The Lost Coin</vt:lpstr>
      <vt:lpstr>Getting off the right path can be easy.  </vt:lpstr>
      <vt:lpstr>We live in a dark world </vt:lpstr>
      <vt:lpstr>Hide it under a bushel? NO!</vt:lpstr>
      <vt:lpstr>People are often looking for the light. </vt:lpstr>
      <vt:lpstr>We also, have to be salt. </vt:lpstr>
      <vt:lpstr>PowerPoint Presentation</vt:lpstr>
      <vt:lpstr>A sower went out to sow...</vt:lpstr>
      <vt:lpstr>We’ve all been lost before...</vt:lpstr>
      <vt:lpstr>It’s important how we bring the lost back? </vt:lpstr>
      <vt:lpstr>Sometimes we need a course correction.</vt:lpstr>
      <vt:lpstr>Going back to Gregory’s Bald</vt:lpstr>
      <vt:lpstr>PowerPoint Presentation</vt:lpstr>
      <vt:lpstr>He loved me and you 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January series of sermons:</dc:title>
  <cp:lastModifiedBy>Auditorium</cp:lastModifiedBy>
  <cp:revision>3</cp:revision>
  <dcterms:modified xsi:type="dcterms:W3CDTF">2019-01-27T15:55:35Z</dcterms:modified>
</cp:coreProperties>
</file>