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86" r:id="rId2"/>
    <p:sldId id="256" r:id="rId3"/>
    <p:sldId id="267" r:id="rId4"/>
    <p:sldId id="285" r:id="rId5"/>
    <p:sldId id="269" r:id="rId6"/>
    <p:sldId id="270" r:id="rId7"/>
    <p:sldId id="271" r:id="rId8"/>
    <p:sldId id="272" r:id="rId9"/>
    <p:sldId id="273" r:id="rId10"/>
    <p:sldId id="274" r:id="rId11"/>
    <p:sldId id="275" r:id="rId12"/>
    <p:sldId id="276" r:id="rId13"/>
    <p:sldId id="277" r:id="rId14"/>
    <p:sldId id="278" r:id="rId15"/>
    <p:sldId id="279" r:id="rId16"/>
    <p:sldId id="280" r:id="rId17"/>
    <p:sldId id="268" r:id="rId18"/>
    <p:sldId id="281" r:id="rId19"/>
    <p:sldId id="261" r:id="rId20"/>
    <p:sldId id="287" r:id="rId21"/>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65" autoAdjust="0"/>
    <p:restoredTop sz="94660"/>
  </p:normalViewPr>
  <p:slideViewPr>
    <p:cSldViewPr snapToGrid="0">
      <p:cViewPr varScale="1">
        <p:scale>
          <a:sx n="100" d="100"/>
          <a:sy n="100" d="100"/>
        </p:scale>
        <p:origin x="11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3D4A9897-0164-4224-997D-C861101F6E1F}" type="datetimeFigureOut">
              <a:rPr lang="en-US" smtClean="0"/>
              <a:t>6/11/2016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0FED7D88-DA63-41DA-8524-9AE4A12F5A8B}" type="slidenum">
              <a:rPr lang="en-US" smtClean="0"/>
              <a:t>‹#›</a:t>
            </a:fld>
            <a:endParaRPr lang="en-US"/>
          </a:p>
        </p:txBody>
      </p:sp>
    </p:spTree>
    <p:extLst>
      <p:ext uri="{BB962C8B-B14F-4D97-AF65-F5344CB8AC3E}">
        <p14:creationId xmlns:p14="http://schemas.microsoft.com/office/powerpoint/2010/main" val="28981281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1B55FF-65AB-4F88-A41A-E6716A273431}"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7469D-C677-4684-A3C6-911D8F8D6089}" type="slidenum">
              <a:rPr lang="en-US" smtClean="0"/>
              <a:t>‹#›</a:t>
            </a:fld>
            <a:endParaRPr lang="en-US"/>
          </a:p>
        </p:txBody>
      </p:sp>
    </p:spTree>
    <p:extLst>
      <p:ext uri="{BB962C8B-B14F-4D97-AF65-F5344CB8AC3E}">
        <p14:creationId xmlns:p14="http://schemas.microsoft.com/office/powerpoint/2010/main" val="3596915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1B55FF-65AB-4F88-A41A-E6716A273431}"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7469D-C677-4684-A3C6-911D8F8D6089}" type="slidenum">
              <a:rPr lang="en-US" smtClean="0"/>
              <a:t>‹#›</a:t>
            </a:fld>
            <a:endParaRPr lang="en-US"/>
          </a:p>
        </p:txBody>
      </p:sp>
    </p:spTree>
    <p:extLst>
      <p:ext uri="{BB962C8B-B14F-4D97-AF65-F5344CB8AC3E}">
        <p14:creationId xmlns:p14="http://schemas.microsoft.com/office/powerpoint/2010/main" val="1068264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1B55FF-65AB-4F88-A41A-E6716A273431}"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7469D-C677-4684-A3C6-911D8F8D6089}" type="slidenum">
              <a:rPr lang="en-US" smtClean="0"/>
              <a:t>‹#›</a:t>
            </a:fld>
            <a:endParaRPr lang="en-US"/>
          </a:p>
        </p:txBody>
      </p:sp>
    </p:spTree>
    <p:extLst>
      <p:ext uri="{BB962C8B-B14F-4D97-AF65-F5344CB8AC3E}">
        <p14:creationId xmlns:p14="http://schemas.microsoft.com/office/powerpoint/2010/main" val="746831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1B55FF-65AB-4F88-A41A-E6716A273431}"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7469D-C677-4684-A3C6-911D8F8D6089}" type="slidenum">
              <a:rPr lang="en-US" smtClean="0"/>
              <a:t>‹#›</a:t>
            </a:fld>
            <a:endParaRPr lang="en-US"/>
          </a:p>
        </p:txBody>
      </p:sp>
    </p:spTree>
    <p:extLst>
      <p:ext uri="{BB962C8B-B14F-4D97-AF65-F5344CB8AC3E}">
        <p14:creationId xmlns:p14="http://schemas.microsoft.com/office/powerpoint/2010/main" val="70188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1B55FF-65AB-4F88-A41A-E6716A273431}" type="datetimeFigureOut">
              <a:rPr lang="en-US" smtClean="0"/>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7469D-C677-4684-A3C6-911D8F8D6089}" type="slidenum">
              <a:rPr lang="en-US" smtClean="0"/>
              <a:t>‹#›</a:t>
            </a:fld>
            <a:endParaRPr lang="en-US"/>
          </a:p>
        </p:txBody>
      </p:sp>
    </p:spTree>
    <p:extLst>
      <p:ext uri="{BB962C8B-B14F-4D97-AF65-F5344CB8AC3E}">
        <p14:creationId xmlns:p14="http://schemas.microsoft.com/office/powerpoint/2010/main" val="2323499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1B55FF-65AB-4F88-A41A-E6716A273431}" type="datetimeFigureOut">
              <a:rPr lang="en-US" smtClean="0"/>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7469D-C677-4684-A3C6-911D8F8D6089}" type="slidenum">
              <a:rPr lang="en-US" smtClean="0"/>
              <a:t>‹#›</a:t>
            </a:fld>
            <a:endParaRPr lang="en-US"/>
          </a:p>
        </p:txBody>
      </p:sp>
    </p:spTree>
    <p:extLst>
      <p:ext uri="{BB962C8B-B14F-4D97-AF65-F5344CB8AC3E}">
        <p14:creationId xmlns:p14="http://schemas.microsoft.com/office/powerpoint/2010/main" val="1588748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1B55FF-65AB-4F88-A41A-E6716A273431}" type="datetimeFigureOut">
              <a:rPr lang="en-US" smtClean="0"/>
              <a:t>6/11/2016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E7469D-C677-4684-A3C6-911D8F8D6089}" type="slidenum">
              <a:rPr lang="en-US" smtClean="0"/>
              <a:t>‹#›</a:t>
            </a:fld>
            <a:endParaRPr lang="en-US"/>
          </a:p>
        </p:txBody>
      </p:sp>
    </p:spTree>
    <p:extLst>
      <p:ext uri="{BB962C8B-B14F-4D97-AF65-F5344CB8AC3E}">
        <p14:creationId xmlns:p14="http://schemas.microsoft.com/office/powerpoint/2010/main" val="950971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1B55FF-65AB-4F88-A41A-E6716A273431}" type="datetimeFigureOut">
              <a:rPr lang="en-US" smtClean="0"/>
              <a:t>6/11/2016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E7469D-C677-4684-A3C6-911D8F8D6089}" type="slidenum">
              <a:rPr lang="en-US" smtClean="0"/>
              <a:t>‹#›</a:t>
            </a:fld>
            <a:endParaRPr lang="en-US"/>
          </a:p>
        </p:txBody>
      </p:sp>
    </p:spTree>
    <p:extLst>
      <p:ext uri="{BB962C8B-B14F-4D97-AF65-F5344CB8AC3E}">
        <p14:creationId xmlns:p14="http://schemas.microsoft.com/office/powerpoint/2010/main" val="345743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1B55FF-65AB-4F88-A41A-E6716A273431}" type="datetimeFigureOut">
              <a:rPr lang="en-US" smtClean="0"/>
              <a:t>6/11/2016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E7469D-C677-4684-A3C6-911D8F8D6089}" type="slidenum">
              <a:rPr lang="en-US" smtClean="0"/>
              <a:t>‹#›</a:t>
            </a:fld>
            <a:endParaRPr lang="en-US"/>
          </a:p>
        </p:txBody>
      </p:sp>
    </p:spTree>
    <p:extLst>
      <p:ext uri="{BB962C8B-B14F-4D97-AF65-F5344CB8AC3E}">
        <p14:creationId xmlns:p14="http://schemas.microsoft.com/office/powerpoint/2010/main" val="3899844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B55FF-65AB-4F88-A41A-E6716A273431}" type="datetimeFigureOut">
              <a:rPr lang="en-US" smtClean="0"/>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7469D-C677-4684-A3C6-911D8F8D6089}" type="slidenum">
              <a:rPr lang="en-US" smtClean="0"/>
              <a:t>‹#›</a:t>
            </a:fld>
            <a:endParaRPr lang="en-US"/>
          </a:p>
        </p:txBody>
      </p:sp>
    </p:spTree>
    <p:extLst>
      <p:ext uri="{BB962C8B-B14F-4D97-AF65-F5344CB8AC3E}">
        <p14:creationId xmlns:p14="http://schemas.microsoft.com/office/powerpoint/2010/main" val="15804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B55FF-65AB-4F88-A41A-E6716A273431}" type="datetimeFigureOut">
              <a:rPr lang="en-US" smtClean="0"/>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7469D-C677-4684-A3C6-911D8F8D6089}" type="slidenum">
              <a:rPr lang="en-US" smtClean="0"/>
              <a:t>‹#›</a:t>
            </a:fld>
            <a:endParaRPr lang="en-US"/>
          </a:p>
        </p:txBody>
      </p:sp>
    </p:spTree>
    <p:extLst>
      <p:ext uri="{BB962C8B-B14F-4D97-AF65-F5344CB8AC3E}">
        <p14:creationId xmlns:p14="http://schemas.microsoft.com/office/powerpoint/2010/main" val="3996390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1B55FF-65AB-4F88-A41A-E6716A273431}" type="datetimeFigureOut">
              <a:rPr lang="en-US" smtClean="0"/>
              <a:t>6/11/2016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7469D-C677-4684-A3C6-911D8F8D6089}" type="slidenum">
              <a:rPr lang="en-US" smtClean="0"/>
              <a:t>‹#›</a:t>
            </a:fld>
            <a:endParaRPr lang="en-US"/>
          </a:p>
        </p:txBody>
      </p:sp>
    </p:spTree>
    <p:extLst>
      <p:ext uri="{BB962C8B-B14F-4D97-AF65-F5344CB8AC3E}">
        <p14:creationId xmlns:p14="http://schemas.microsoft.com/office/powerpoint/2010/main" val="395060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1%20Corinthians+10:12&amp;version=KJ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Galatians+5:15&amp;version=KJ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iblegateway.com/passage/?search=1%20Timothy+4:16&amp;version=KJ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biblegateway.com/passage/?search=Hebrews+3:12&amp;version=KJ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biblegateway.com/passage/?search=2%20Peter+1:19&amp;version=KJ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Matthew+24:4&amp;version=KJ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Luke+17:3&amp;version=KJ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gateway.com/passage/?search=Acts+20:28&amp;version=KJ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iblegateway.com/passage/?search=1%20Corinthians+3:10&amp;version=KJ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1041" y="529260"/>
            <a:ext cx="11766630" cy="6207206"/>
          </a:xfrm>
        </p:spPr>
        <p:txBody>
          <a:bodyPr>
            <a:normAutofit/>
          </a:bodyPr>
          <a:lstStyle/>
          <a:p>
            <a:r>
              <a:rPr lang="en-US" sz="6000" b="1" i="1" u="sng" dirty="0" smtClean="0">
                <a:solidFill>
                  <a:srgbClr val="FF0000"/>
                </a:solidFill>
              </a:rPr>
              <a:t>Our</a:t>
            </a:r>
          </a:p>
          <a:p>
            <a:r>
              <a:rPr lang="en-US" sz="6000" b="1" dirty="0">
                <a:solidFill>
                  <a:srgbClr val="0070C0"/>
                </a:solidFill>
              </a:rPr>
              <a:t> </a:t>
            </a:r>
            <a:r>
              <a:rPr lang="en-US" sz="6000" b="1" dirty="0" smtClean="0">
                <a:solidFill>
                  <a:srgbClr val="0070C0"/>
                </a:solidFill>
              </a:rPr>
              <a:t>     Vacation Bible School</a:t>
            </a:r>
          </a:p>
          <a:p>
            <a:endParaRPr lang="en-US" sz="6000" b="1" dirty="0">
              <a:solidFill>
                <a:srgbClr val="0070C0"/>
              </a:solidFill>
            </a:endParaRPr>
          </a:p>
          <a:p>
            <a:r>
              <a:rPr lang="en-US" sz="6000" b="1" dirty="0" smtClean="0">
                <a:solidFill>
                  <a:srgbClr val="0070C0"/>
                </a:solidFill>
              </a:rPr>
              <a:t>         June 13-17, 2016</a:t>
            </a:r>
          </a:p>
          <a:p>
            <a:endParaRPr lang="en-US" sz="6000" b="1" dirty="0">
              <a:solidFill>
                <a:srgbClr val="0070C0"/>
              </a:solidFill>
            </a:endParaRPr>
          </a:p>
          <a:p>
            <a:r>
              <a:rPr lang="en-US" sz="6000" b="1" dirty="0" smtClean="0">
                <a:solidFill>
                  <a:srgbClr val="0070C0"/>
                </a:solidFill>
              </a:rPr>
              <a:t>             Be sure to attend!!</a:t>
            </a:r>
            <a:endParaRPr lang="en-US" sz="6000" b="1" dirty="0">
              <a:solidFill>
                <a:srgbClr val="0070C0"/>
              </a:solidFill>
            </a:endParaRPr>
          </a:p>
        </p:txBody>
      </p:sp>
    </p:spTree>
    <p:extLst>
      <p:ext uri="{BB962C8B-B14F-4D97-AF65-F5344CB8AC3E}">
        <p14:creationId xmlns:p14="http://schemas.microsoft.com/office/powerpoint/2010/main" val="1756964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974" y="720724"/>
            <a:ext cx="11877675" cy="5908675"/>
          </a:xfrm>
        </p:spPr>
        <p:txBody>
          <a:bodyPr/>
          <a:lstStyle/>
          <a:p>
            <a:r>
              <a:rPr lang="en-US" sz="6600" b="1" dirty="0" smtClean="0">
                <a:hlinkClick r:id="rId2"/>
              </a:rPr>
              <a:t>1 Corinthians 10:12</a:t>
            </a:r>
            <a:endParaRPr lang="en-US" sz="6600" b="1" dirty="0" smtClean="0"/>
          </a:p>
          <a:p>
            <a:r>
              <a:rPr lang="en-US" sz="6600" dirty="0" smtClean="0"/>
              <a:t>Wherefore let him that </a:t>
            </a:r>
            <a:r>
              <a:rPr lang="en-US" sz="6600" dirty="0" err="1" smtClean="0"/>
              <a:t>thinketh</a:t>
            </a:r>
            <a:r>
              <a:rPr lang="en-US" sz="6600" dirty="0" smtClean="0"/>
              <a:t> he </a:t>
            </a:r>
            <a:r>
              <a:rPr lang="en-US" sz="6600" dirty="0" err="1" smtClean="0"/>
              <a:t>standeth</a:t>
            </a:r>
            <a:r>
              <a:rPr lang="en-US" sz="6600" dirty="0" smtClean="0"/>
              <a:t> </a:t>
            </a:r>
          </a:p>
          <a:p>
            <a:r>
              <a:rPr lang="en-US" sz="6600" dirty="0"/>
              <a:t> </a:t>
            </a:r>
            <a:r>
              <a:rPr lang="en-US" sz="6600" dirty="0" smtClean="0"/>
              <a:t>    </a:t>
            </a:r>
            <a:r>
              <a:rPr lang="en-US" sz="6600" u="sng" dirty="0" smtClean="0"/>
              <a:t>take heed </a:t>
            </a:r>
            <a:r>
              <a:rPr lang="en-US" sz="6600" dirty="0" smtClean="0"/>
              <a:t>lest he fall.</a:t>
            </a:r>
          </a:p>
          <a:p>
            <a:endParaRPr lang="en-US" dirty="0"/>
          </a:p>
        </p:txBody>
      </p:sp>
    </p:spTree>
    <p:extLst>
      <p:ext uri="{BB962C8B-B14F-4D97-AF65-F5344CB8AC3E}">
        <p14:creationId xmlns:p14="http://schemas.microsoft.com/office/powerpoint/2010/main" val="1108978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975" y="333375"/>
            <a:ext cx="11925299" cy="6419850"/>
          </a:xfrm>
        </p:spPr>
        <p:txBody>
          <a:bodyPr/>
          <a:lstStyle/>
          <a:p>
            <a:r>
              <a:rPr lang="en-US" sz="7200" dirty="0" smtClean="0">
                <a:hlinkClick r:id="rId2"/>
              </a:rPr>
              <a:t>Galatians 5:15</a:t>
            </a:r>
            <a:endParaRPr lang="en-US" sz="7200" dirty="0" smtClean="0"/>
          </a:p>
          <a:p>
            <a:r>
              <a:rPr lang="en-US" sz="7200" dirty="0" smtClean="0"/>
              <a:t>But if ye bite and devour one another, </a:t>
            </a:r>
            <a:r>
              <a:rPr lang="en-US" sz="7200" b="1" u="sng" dirty="0" smtClean="0"/>
              <a:t>take</a:t>
            </a:r>
            <a:r>
              <a:rPr lang="en-US" sz="7200" u="sng" dirty="0" smtClean="0"/>
              <a:t> </a:t>
            </a:r>
            <a:r>
              <a:rPr lang="en-US" sz="7200" b="1" u="sng" dirty="0" smtClean="0"/>
              <a:t>heed</a:t>
            </a:r>
            <a:r>
              <a:rPr lang="en-US" sz="7200" u="sng" dirty="0" smtClean="0"/>
              <a:t> </a:t>
            </a:r>
            <a:r>
              <a:rPr lang="en-US" sz="7200" dirty="0" smtClean="0"/>
              <a:t>that ye be not consumed one of another.</a:t>
            </a:r>
          </a:p>
          <a:p>
            <a:endParaRPr lang="en-US" dirty="0"/>
          </a:p>
        </p:txBody>
      </p:sp>
    </p:spTree>
    <p:extLst>
      <p:ext uri="{BB962C8B-B14F-4D97-AF65-F5344CB8AC3E}">
        <p14:creationId xmlns:p14="http://schemas.microsoft.com/office/powerpoint/2010/main" val="3103047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975" y="419100"/>
            <a:ext cx="11220450" cy="6134100"/>
          </a:xfrm>
        </p:spPr>
        <p:txBody>
          <a:bodyPr/>
          <a:lstStyle/>
          <a:p>
            <a:r>
              <a:rPr lang="en-US" sz="6000" dirty="0" smtClean="0">
                <a:hlinkClick r:id="rId2"/>
              </a:rPr>
              <a:t>1 Timothy 4:16</a:t>
            </a:r>
            <a:endParaRPr lang="en-US" sz="6000" dirty="0" smtClean="0"/>
          </a:p>
          <a:p>
            <a:r>
              <a:rPr lang="en-US" sz="6000" b="1" u="sng" dirty="0" smtClean="0"/>
              <a:t>Take</a:t>
            </a:r>
            <a:r>
              <a:rPr lang="en-US" sz="6000" u="sng" dirty="0" smtClean="0"/>
              <a:t> </a:t>
            </a:r>
            <a:r>
              <a:rPr lang="en-US" sz="6000" b="1" u="sng" dirty="0" smtClean="0"/>
              <a:t>heed</a:t>
            </a:r>
            <a:r>
              <a:rPr lang="en-US" sz="6000" u="sng" dirty="0" smtClean="0"/>
              <a:t> </a:t>
            </a:r>
            <a:r>
              <a:rPr lang="en-US" sz="6000" dirty="0" smtClean="0"/>
              <a:t>unto thyself, and unto the doctrine; continue in them: for in doing this thou shalt both save thyself, and them that hear thee.</a:t>
            </a:r>
          </a:p>
          <a:p>
            <a:endParaRPr lang="en-US" dirty="0"/>
          </a:p>
        </p:txBody>
      </p:sp>
    </p:spTree>
    <p:extLst>
      <p:ext uri="{BB962C8B-B14F-4D97-AF65-F5344CB8AC3E}">
        <p14:creationId xmlns:p14="http://schemas.microsoft.com/office/powerpoint/2010/main" val="3243129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974" y="482600"/>
            <a:ext cx="11363325" cy="6108700"/>
          </a:xfrm>
        </p:spPr>
        <p:txBody>
          <a:bodyPr/>
          <a:lstStyle/>
          <a:p>
            <a:r>
              <a:rPr lang="en-US" sz="6600" dirty="0" smtClean="0">
                <a:hlinkClick r:id="rId2"/>
              </a:rPr>
              <a:t>Hebrews 3:12</a:t>
            </a:r>
            <a:endParaRPr lang="en-US" sz="6600" dirty="0" smtClean="0"/>
          </a:p>
          <a:p>
            <a:r>
              <a:rPr lang="en-US" sz="6600" b="1" u="sng" dirty="0" smtClean="0"/>
              <a:t>Take</a:t>
            </a:r>
            <a:r>
              <a:rPr lang="en-US" sz="6600" u="sng" dirty="0" smtClean="0"/>
              <a:t> </a:t>
            </a:r>
            <a:r>
              <a:rPr lang="en-US" sz="6600" b="1" u="sng" dirty="0" smtClean="0"/>
              <a:t>heed</a:t>
            </a:r>
            <a:r>
              <a:rPr lang="en-US" sz="6600" dirty="0" smtClean="0"/>
              <a:t>, brethren, lest there be in any of you an evil heart of unbelief, in departing from the living God.</a:t>
            </a:r>
          </a:p>
          <a:p>
            <a:endParaRPr lang="en-US" dirty="0"/>
          </a:p>
        </p:txBody>
      </p:sp>
    </p:spTree>
    <p:extLst>
      <p:ext uri="{BB962C8B-B14F-4D97-AF65-F5344CB8AC3E}">
        <p14:creationId xmlns:p14="http://schemas.microsoft.com/office/powerpoint/2010/main" val="1938539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4800"/>
            <a:ext cx="11277600" cy="6343650"/>
          </a:xfrm>
        </p:spPr>
        <p:txBody>
          <a:bodyPr/>
          <a:lstStyle/>
          <a:p>
            <a:r>
              <a:rPr lang="en-US" sz="5400" dirty="0" smtClean="0">
                <a:hlinkClick r:id="rId2"/>
              </a:rPr>
              <a:t>2 Peter 1:19</a:t>
            </a:r>
            <a:endParaRPr lang="en-US" sz="5400" dirty="0" smtClean="0"/>
          </a:p>
          <a:p>
            <a:r>
              <a:rPr lang="en-US" sz="5400" dirty="0" smtClean="0"/>
              <a:t>We have also a more sure word of prophecy; whereunto ye do well that ye </a:t>
            </a:r>
            <a:r>
              <a:rPr lang="en-US" sz="5400" b="1" u="sng" dirty="0" smtClean="0"/>
              <a:t>take</a:t>
            </a:r>
            <a:r>
              <a:rPr lang="en-US" sz="5400" u="sng" dirty="0" smtClean="0"/>
              <a:t> </a:t>
            </a:r>
            <a:r>
              <a:rPr lang="en-US" sz="5400" b="1" u="sng" dirty="0" smtClean="0"/>
              <a:t>heed</a:t>
            </a:r>
            <a:r>
              <a:rPr lang="en-US" sz="5400" dirty="0" smtClean="0"/>
              <a:t>, as unto a light that </a:t>
            </a:r>
            <a:r>
              <a:rPr lang="en-US" sz="5400" dirty="0" err="1" smtClean="0"/>
              <a:t>shineth</a:t>
            </a:r>
            <a:r>
              <a:rPr lang="en-US" sz="5400" dirty="0" smtClean="0"/>
              <a:t> in a dark place, until the day dawn, and the day star arise in your hearts:</a:t>
            </a:r>
          </a:p>
          <a:p>
            <a:endParaRPr lang="en-US" dirty="0"/>
          </a:p>
        </p:txBody>
      </p:sp>
    </p:spTree>
    <p:extLst>
      <p:ext uri="{BB962C8B-B14F-4D97-AF65-F5344CB8AC3E}">
        <p14:creationId xmlns:p14="http://schemas.microsoft.com/office/powerpoint/2010/main" val="464667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smtClean="0">
                <a:solidFill>
                  <a:srgbClr val="0070C0"/>
                </a:solidFill>
              </a:rPr>
              <a:t>#1  Make sure you think right!  What about</a:t>
            </a:r>
            <a:br>
              <a:rPr lang="en-US" b="1" u="sng" dirty="0" smtClean="0">
                <a:solidFill>
                  <a:srgbClr val="0070C0"/>
                </a:solidFill>
              </a:rPr>
            </a:br>
            <a:r>
              <a:rPr lang="en-US" b="1" u="sng" dirty="0" smtClean="0">
                <a:solidFill>
                  <a:srgbClr val="0070C0"/>
                </a:solidFill>
              </a:rPr>
              <a:t>others?   This man forgot others! He was selfish!</a:t>
            </a:r>
            <a:endParaRPr lang="en-US" b="1" u="sng" dirty="0">
              <a:solidFill>
                <a:srgbClr val="0070C0"/>
              </a:solidFill>
            </a:endParaRPr>
          </a:p>
        </p:txBody>
      </p:sp>
      <p:sp>
        <p:nvSpPr>
          <p:cNvPr id="3" name="Content Placeholder 2"/>
          <p:cNvSpPr>
            <a:spLocks noGrp="1"/>
          </p:cNvSpPr>
          <p:nvPr>
            <p:ph idx="1"/>
          </p:nvPr>
        </p:nvSpPr>
        <p:spPr>
          <a:xfrm>
            <a:off x="247651" y="1825624"/>
            <a:ext cx="11877674" cy="5032375"/>
          </a:xfrm>
        </p:spPr>
        <p:txBody>
          <a:bodyPr>
            <a:normAutofit fontScale="85000" lnSpcReduction="20000"/>
          </a:bodyPr>
          <a:lstStyle/>
          <a:p>
            <a:r>
              <a:rPr lang="en-US" sz="4200" dirty="0" smtClean="0"/>
              <a:t>This man was now rich.   What will he do with</a:t>
            </a:r>
          </a:p>
          <a:p>
            <a:r>
              <a:rPr lang="en-US" sz="4200" dirty="0" smtClean="0"/>
              <a:t>His wealth? </a:t>
            </a:r>
          </a:p>
          <a:p>
            <a:r>
              <a:rPr lang="en-US" sz="4800" b="1" u="sng" dirty="0"/>
              <a:t> </a:t>
            </a:r>
            <a:r>
              <a:rPr lang="en-US" sz="4800" b="1" u="sng" dirty="0" smtClean="0"/>
              <a:t>  </a:t>
            </a:r>
            <a:r>
              <a:rPr lang="en-US" sz="4800" b="1" u="sng" dirty="0" smtClean="0">
                <a:solidFill>
                  <a:srgbClr val="FF0000"/>
                </a:solidFill>
              </a:rPr>
              <a:t>The old saying:   “Get all you can, can all you get, </a:t>
            </a:r>
          </a:p>
          <a:p>
            <a:r>
              <a:rPr lang="en-US" sz="4800" b="1" u="sng" dirty="0" smtClean="0">
                <a:solidFill>
                  <a:srgbClr val="FF0000"/>
                </a:solidFill>
              </a:rPr>
              <a:t>    and sit on the can.” </a:t>
            </a:r>
          </a:p>
          <a:p>
            <a:r>
              <a:rPr lang="en-US" sz="4200" dirty="0" smtClean="0"/>
              <a:t>…………  Matt. 6:19-21</a:t>
            </a:r>
          </a:p>
          <a:p>
            <a:pPr marL="0" indent="0">
              <a:buNone/>
            </a:pPr>
            <a:r>
              <a:rPr lang="en-US" sz="4200" dirty="0" smtClean="0"/>
              <a:t>…………..  Acts 20:35</a:t>
            </a:r>
          </a:p>
          <a:p>
            <a:r>
              <a:rPr lang="en-US" sz="4200" dirty="0"/>
              <a:t> </a:t>
            </a:r>
            <a:r>
              <a:rPr lang="en-US" sz="4200" dirty="0" smtClean="0"/>
              <a:t>         He forgot others!</a:t>
            </a:r>
          </a:p>
          <a:p>
            <a:r>
              <a:rPr lang="en-US" sz="4200" dirty="0"/>
              <a:t> </a:t>
            </a:r>
            <a:r>
              <a:rPr lang="en-US" sz="4200" dirty="0" smtClean="0"/>
              <a:t>            Gal. 6:10</a:t>
            </a:r>
          </a:p>
          <a:p>
            <a:r>
              <a:rPr lang="en-US" dirty="0"/>
              <a:t> </a:t>
            </a:r>
            <a:r>
              <a:rPr lang="en-US" dirty="0" smtClean="0"/>
              <a:t>            </a:t>
            </a:r>
            <a:endParaRPr lang="en-US" dirty="0"/>
          </a:p>
        </p:txBody>
      </p:sp>
    </p:spTree>
    <p:extLst>
      <p:ext uri="{BB962C8B-B14F-4D97-AF65-F5344CB8AC3E}">
        <p14:creationId xmlns:p14="http://schemas.microsoft.com/office/powerpoint/2010/main" val="1337262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u="sng" dirty="0" smtClean="0">
                <a:solidFill>
                  <a:schemeClr val="bg2">
                    <a:lumMod val="25000"/>
                  </a:schemeClr>
                </a:solidFill>
              </a:rPr>
              <a:t>2.  He failed in realizing his own humanity!  </a:t>
            </a:r>
            <a:endParaRPr lang="en-US" sz="4800" b="1" u="sng" dirty="0">
              <a:solidFill>
                <a:schemeClr val="bg2">
                  <a:lumMod val="25000"/>
                </a:schemeClr>
              </a:solidFill>
            </a:endParaRPr>
          </a:p>
        </p:txBody>
      </p:sp>
      <p:sp>
        <p:nvSpPr>
          <p:cNvPr id="3" name="Content Placeholder 2"/>
          <p:cNvSpPr>
            <a:spLocks noGrp="1"/>
          </p:cNvSpPr>
          <p:nvPr>
            <p:ph idx="1"/>
          </p:nvPr>
        </p:nvSpPr>
        <p:spPr>
          <a:xfrm>
            <a:off x="276225" y="1816099"/>
            <a:ext cx="11239500" cy="4899025"/>
          </a:xfrm>
        </p:spPr>
        <p:txBody>
          <a:bodyPr>
            <a:normAutofit fontScale="92500" lnSpcReduction="20000"/>
          </a:bodyPr>
          <a:lstStyle/>
          <a:p>
            <a:r>
              <a:rPr lang="en-US" sz="4600" baseline="30000" dirty="0" smtClean="0"/>
              <a:t>19 </a:t>
            </a:r>
            <a:r>
              <a:rPr lang="en-US" sz="4600" dirty="0" smtClean="0"/>
              <a:t>And </a:t>
            </a:r>
            <a:r>
              <a:rPr lang="en-US" sz="4600" b="1" u="sng" dirty="0" smtClean="0">
                <a:solidFill>
                  <a:srgbClr val="FF0000"/>
                </a:solidFill>
              </a:rPr>
              <a:t>I</a:t>
            </a:r>
            <a:r>
              <a:rPr lang="en-US" sz="4600" dirty="0" smtClean="0"/>
              <a:t> will say to </a:t>
            </a:r>
            <a:r>
              <a:rPr lang="en-US" sz="4600" b="1" u="sng" dirty="0" smtClean="0">
                <a:solidFill>
                  <a:srgbClr val="FF0000"/>
                </a:solidFill>
              </a:rPr>
              <a:t>my</a:t>
            </a:r>
            <a:r>
              <a:rPr lang="en-US" sz="4600" dirty="0" smtClean="0"/>
              <a:t> soul, Soul, thou hast much goods laid up for many years; take </a:t>
            </a:r>
            <a:r>
              <a:rPr lang="en-US" sz="4600" b="1" u="sng" dirty="0" smtClean="0">
                <a:solidFill>
                  <a:srgbClr val="FF0000"/>
                </a:solidFill>
              </a:rPr>
              <a:t>thine </a:t>
            </a:r>
            <a:r>
              <a:rPr lang="en-US" sz="4600" dirty="0" smtClean="0"/>
              <a:t>ease, eat, drink, and be merry.</a:t>
            </a:r>
          </a:p>
          <a:p>
            <a:pPr marL="0" indent="0">
              <a:buNone/>
            </a:pPr>
            <a:r>
              <a:rPr lang="en-US" sz="4400" b="1" dirty="0">
                <a:solidFill>
                  <a:srgbClr val="FF0000"/>
                </a:solidFill>
              </a:rPr>
              <a:t> </a:t>
            </a:r>
            <a:r>
              <a:rPr lang="en-US" sz="4400" b="1" dirty="0" smtClean="0">
                <a:solidFill>
                  <a:srgbClr val="FF0000"/>
                </a:solidFill>
              </a:rPr>
              <a:t>     HE WAS COUNTING ON HAVING A LOT LAID UP FOR ‘MANY YEARS’</a:t>
            </a:r>
          </a:p>
          <a:p>
            <a:r>
              <a:rPr lang="en-US" sz="4300" b="1" u="sng" dirty="0" smtClean="0">
                <a:solidFill>
                  <a:srgbClr val="92D050"/>
                </a:solidFill>
              </a:rPr>
              <a:t>He was going to have a fantastic retirement!</a:t>
            </a:r>
          </a:p>
          <a:p>
            <a:r>
              <a:rPr lang="en-US" sz="4300" b="1" u="sng" dirty="0">
                <a:solidFill>
                  <a:srgbClr val="92D050"/>
                </a:solidFill>
              </a:rPr>
              <a:t> </a:t>
            </a:r>
            <a:r>
              <a:rPr lang="en-US" sz="4300" b="1" u="sng" dirty="0" smtClean="0">
                <a:solidFill>
                  <a:srgbClr val="92D050"/>
                </a:solidFill>
              </a:rPr>
              <a:t> </a:t>
            </a:r>
            <a:r>
              <a:rPr lang="en-US" sz="4300" b="1" u="sng" dirty="0" smtClean="0">
                <a:solidFill>
                  <a:srgbClr val="002060"/>
                </a:solidFill>
              </a:rPr>
              <a:t> James 4:13-14 </a:t>
            </a:r>
          </a:p>
          <a:p>
            <a:r>
              <a:rPr lang="en-US" sz="4300" b="1" u="sng" dirty="0">
                <a:solidFill>
                  <a:srgbClr val="002060"/>
                </a:solidFill>
              </a:rPr>
              <a:t> </a:t>
            </a:r>
            <a:r>
              <a:rPr lang="en-US" sz="4300" b="1" u="sng" dirty="0" smtClean="0">
                <a:solidFill>
                  <a:srgbClr val="002060"/>
                </a:solidFill>
              </a:rPr>
              <a:t>  </a:t>
            </a:r>
            <a:r>
              <a:rPr lang="en-US" sz="4300" b="1" dirty="0" smtClean="0">
                <a:solidFill>
                  <a:srgbClr val="002060"/>
                </a:solidFill>
              </a:rPr>
              <a:t>I Peter 1:22-25</a:t>
            </a:r>
          </a:p>
          <a:p>
            <a:r>
              <a:rPr lang="en-US" sz="3600" b="1" u="sng" dirty="0">
                <a:solidFill>
                  <a:srgbClr val="002060"/>
                </a:solidFill>
              </a:rPr>
              <a:t> </a:t>
            </a:r>
            <a:r>
              <a:rPr lang="en-US" sz="3600" b="1" u="sng" dirty="0" smtClean="0">
                <a:solidFill>
                  <a:srgbClr val="002060"/>
                </a:solidFill>
              </a:rPr>
              <a:t>   </a:t>
            </a:r>
            <a:endParaRPr lang="en-US" sz="3600" b="1" u="sng" dirty="0">
              <a:solidFill>
                <a:srgbClr val="92D050"/>
              </a:solidFill>
            </a:endParaRPr>
          </a:p>
        </p:txBody>
      </p:sp>
    </p:spTree>
    <p:extLst>
      <p:ext uri="{BB962C8B-B14F-4D97-AF65-F5344CB8AC3E}">
        <p14:creationId xmlns:p14="http://schemas.microsoft.com/office/powerpoint/2010/main" val="45461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025" y="466725"/>
            <a:ext cx="11830050" cy="6391275"/>
          </a:xfrm>
        </p:spPr>
        <p:txBody>
          <a:bodyPr>
            <a:normAutofit lnSpcReduction="10000"/>
          </a:bodyPr>
          <a:lstStyle/>
          <a:p>
            <a:r>
              <a:rPr lang="en-US" sz="3200" baseline="30000" dirty="0" smtClean="0"/>
              <a:t>17</a:t>
            </a:r>
            <a:r>
              <a:rPr lang="en-US" sz="4000" b="1" u="sng" baseline="30000" dirty="0" smtClean="0"/>
              <a:t> </a:t>
            </a:r>
            <a:r>
              <a:rPr lang="en-US" sz="4000" b="1" u="sng" dirty="0" smtClean="0">
                <a:solidFill>
                  <a:srgbClr val="7030A0"/>
                </a:solidFill>
              </a:rPr>
              <a:t>And he thought within himself</a:t>
            </a:r>
            <a:r>
              <a:rPr lang="en-US" sz="4000" b="1" u="sng" dirty="0" smtClean="0"/>
              <a:t>, </a:t>
            </a:r>
            <a:r>
              <a:rPr lang="en-US" sz="3200" dirty="0" smtClean="0"/>
              <a:t>saying, What shall </a:t>
            </a:r>
            <a:r>
              <a:rPr lang="en-US" sz="3200" b="1" u="sng" dirty="0" smtClean="0">
                <a:solidFill>
                  <a:srgbClr val="FF0000"/>
                </a:solidFill>
              </a:rPr>
              <a:t>I</a:t>
            </a:r>
            <a:r>
              <a:rPr lang="en-US" sz="3200" dirty="0" smtClean="0"/>
              <a:t> do, because</a:t>
            </a:r>
            <a:r>
              <a:rPr lang="en-US" sz="3200" b="1" u="sng" dirty="0" smtClean="0"/>
              <a:t> </a:t>
            </a:r>
            <a:r>
              <a:rPr lang="en-US" sz="3200" u="sng" dirty="0" smtClean="0">
                <a:solidFill>
                  <a:srgbClr val="FF0000"/>
                </a:solidFill>
              </a:rPr>
              <a:t>I</a:t>
            </a:r>
            <a:r>
              <a:rPr lang="en-US" sz="3200" b="1" u="sng" dirty="0" smtClean="0"/>
              <a:t> </a:t>
            </a:r>
            <a:r>
              <a:rPr lang="en-US" sz="3200" dirty="0" smtClean="0"/>
              <a:t>have no room where to bestow </a:t>
            </a:r>
            <a:r>
              <a:rPr lang="en-US" sz="3200" b="1" u="sng" dirty="0" smtClean="0">
                <a:solidFill>
                  <a:srgbClr val="FF0000"/>
                </a:solidFill>
              </a:rPr>
              <a:t>my</a:t>
            </a:r>
            <a:r>
              <a:rPr lang="en-US" sz="3200" dirty="0" smtClean="0"/>
              <a:t> fruits?</a:t>
            </a:r>
          </a:p>
          <a:p>
            <a:r>
              <a:rPr lang="en-US" sz="3200" baseline="30000" dirty="0" smtClean="0"/>
              <a:t>18 </a:t>
            </a:r>
            <a:r>
              <a:rPr lang="en-US" sz="3200" dirty="0" smtClean="0"/>
              <a:t>And he said, This will </a:t>
            </a:r>
            <a:r>
              <a:rPr lang="en-US" sz="3200" b="1" u="sng" dirty="0" smtClean="0">
                <a:solidFill>
                  <a:srgbClr val="FF0000"/>
                </a:solidFill>
              </a:rPr>
              <a:t>I</a:t>
            </a:r>
            <a:r>
              <a:rPr lang="en-US" sz="3200" dirty="0" smtClean="0"/>
              <a:t> do: </a:t>
            </a:r>
            <a:r>
              <a:rPr lang="en-US" sz="3200" b="1" u="sng" dirty="0" smtClean="0">
                <a:solidFill>
                  <a:srgbClr val="FF0000"/>
                </a:solidFill>
              </a:rPr>
              <a:t>I</a:t>
            </a:r>
            <a:r>
              <a:rPr lang="en-US" sz="3200" dirty="0" smtClean="0"/>
              <a:t> will pull down </a:t>
            </a:r>
            <a:r>
              <a:rPr lang="en-US" sz="3200" b="1" u="sng" dirty="0" smtClean="0">
                <a:solidFill>
                  <a:srgbClr val="FF0000"/>
                </a:solidFill>
              </a:rPr>
              <a:t>my</a:t>
            </a:r>
            <a:r>
              <a:rPr lang="en-US" sz="3200" dirty="0" smtClean="0"/>
              <a:t> barns, and build greater; and there will </a:t>
            </a:r>
            <a:r>
              <a:rPr lang="en-US" sz="3200" b="1" u="sng" dirty="0" smtClean="0">
                <a:solidFill>
                  <a:srgbClr val="FF0000"/>
                </a:solidFill>
              </a:rPr>
              <a:t>I</a:t>
            </a:r>
            <a:r>
              <a:rPr lang="en-US" sz="3200" dirty="0" smtClean="0"/>
              <a:t> bestow all </a:t>
            </a:r>
            <a:r>
              <a:rPr lang="en-US" sz="3200" b="1" u="sng" dirty="0" smtClean="0">
                <a:solidFill>
                  <a:srgbClr val="FF0000"/>
                </a:solidFill>
              </a:rPr>
              <a:t>my</a:t>
            </a:r>
            <a:r>
              <a:rPr lang="en-US" sz="3200" dirty="0" smtClean="0"/>
              <a:t> fruits and </a:t>
            </a:r>
            <a:r>
              <a:rPr lang="en-US" sz="3200" b="1" u="sng" dirty="0" smtClean="0">
                <a:solidFill>
                  <a:srgbClr val="FF0000"/>
                </a:solidFill>
              </a:rPr>
              <a:t>my</a:t>
            </a:r>
            <a:r>
              <a:rPr lang="en-US" sz="3200" dirty="0" smtClean="0"/>
              <a:t> goods.</a:t>
            </a:r>
          </a:p>
          <a:p>
            <a:r>
              <a:rPr lang="en-US" sz="3200" baseline="30000" dirty="0" smtClean="0"/>
              <a:t>19 </a:t>
            </a:r>
            <a:r>
              <a:rPr lang="en-US" sz="3200" dirty="0" smtClean="0"/>
              <a:t>And </a:t>
            </a:r>
            <a:r>
              <a:rPr lang="en-US" sz="3200" b="1" u="sng" dirty="0" smtClean="0">
                <a:solidFill>
                  <a:srgbClr val="FF0000"/>
                </a:solidFill>
              </a:rPr>
              <a:t>I</a:t>
            </a:r>
            <a:r>
              <a:rPr lang="en-US" sz="3200" dirty="0" smtClean="0"/>
              <a:t> will say to </a:t>
            </a:r>
            <a:r>
              <a:rPr lang="en-US" sz="3200" b="1" u="sng" dirty="0" smtClean="0">
                <a:solidFill>
                  <a:srgbClr val="FF0000"/>
                </a:solidFill>
              </a:rPr>
              <a:t>my</a:t>
            </a:r>
            <a:r>
              <a:rPr lang="en-US" sz="3200" dirty="0" smtClean="0"/>
              <a:t> soul, Soul, thou hast much goods laid up for many years; take </a:t>
            </a:r>
            <a:r>
              <a:rPr lang="en-US" sz="3200" b="1" u="sng" dirty="0" smtClean="0">
                <a:solidFill>
                  <a:srgbClr val="FF0000"/>
                </a:solidFill>
              </a:rPr>
              <a:t>thine </a:t>
            </a:r>
            <a:r>
              <a:rPr lang="en-US" sz="3200" dirty="0" smtClean="0"/>
              <a:t>ease, eat, drink, and be merry.</a:t>
            </a:r>
          </a:p>
          <a:p>
            <a:r>
              <a:rPr lang="en-US" sz="3200" baseline="30000" dirty="0" smtClean="0"/>
              <a:t>19 </a:t>
            </a:r>
            <a:r>
              <a:rPr lang="en-US" sz="3200" dirty="0" smtClean="0"/>
              <a:t>And </a:t>
            </a:r>
            <a:r>
              <a:rPr lang="en-US" sz="3200" b="1" u="sng" dirty="0" smtClean="0">
                <a:solidFill>
                  <a:srgbClr val="FF0000"/>
                </a:solidFill>
              </a:rPr>
              <a:t>I</a:t>
            </a:r>
            <a:r>
              <a:rPr lang="en-US" sz="3200" dirty="0" smtClean="0"/>
              <a:t> will say to </a:t>
            </a:r>
            <a:r>
              <a:rPr lang="en-US" sz="3200" b="1" u="sng" dirty="0" smtClean="0">
                <a:solidFill>
                  <a:srgbClr val="FF0000"/>
                </a:solidFill>
              </a:rPr>
              <a:t>my</a:t>
            </a:r>
            <a:r>
              <a:rPr lang="en-US" sz="3200" dirty="0" smtClean="0"/>
              <a:t> soul, Soul, thou hast much goods laid up for many years; take </a:t>
            </a:r>
            <a:r>
              <a:rPr lang="en-US" sz="3200" b="1" u="sng" dirty="0" smtClean="0">
                <a:solidFill>
                  <a:srgbClr val="FF0000"/>
                </a:solidFill>
              </a:rPr>
              <a:t>thine </a:t>
            </a:r>
            <a:r>
              <a:rPr lang="en-US" sz="3200" dirty="0" smtClean="0"/>
              <a:t>ease, eat, drink, and be merry.</a:t>
            </a:r>
          </a:p>
          <a:p>
            <a:r>
              <a:rPr lang="en-US" sz="3200" baseline="30000" dirty="0" smtClean="0"/>
              <a:t>20 </a:t>
            </a:r>
            <a:r>
              <a:rPr lang="en-US" sz="3200" u="sng" dirty="0" smtClean="0">
                <a:solidFill>
                  <a:srgbClr val="0070C0"/>
                </a:solidFill>
              </a:rPr>
              <a:t>But God said unto him, Thou fool, this night thy soul shall be required of thee: then whose shall those things be, which thou hast provided?</a:t>
            </a:r>
          </a:p>
          <a:p>
            <a:r>
              <a:rPr lang="en-US" sz="3200" baseline="30000" dirty="0" smtClean="0"/>
              <a:t>21 </a:t>
            </a:r>
            <a:r>
              <a:rPr lang="en-US" sz="3200" b="1" u="sng" dirty="0" smtClean="0">
                <a:solidFill>
                  <a:srgbClr val="FF0000"/>
                </a:solidFill>
              </a:rPr>
              <a:t>So is he that </a:t>
            </a:r>
            <a:r>
              <a:rPr lang="en-US" sz="3200" b="1" u="sng" dirty="0" err="1" smtClean="0">
                <a:solidFill>
                  <a:srgbClr val="FF0000"/>
                </a:solidFill>
              </a:rPr>
              <a:t>layeth</a:t>
            </a:r>
            <a:r>
              <a:rPr lang="en-US" sz="3200" b="1" u="sng" dirty="0" smtClean="0">
                <a:solidFill>
                  <a:srgbClr val="FF0000"/>
                </a:solidFill>
              </a:rPr>
              <a:t> up treasure for himself, and is not rich toward God.</a:t>
            </a:r>
          </a:p>
          <a:p>
            <a:endParaRPr lang="en-US" dirty="0"/>
          </a:p>
        </p:txBody>
      </p:sp>
    </p:spTree>
    <p:extLst>
      <p:ext uri="{BB962C8B-B14F-4D97-AF65-F5344CB8AC3E}">
        <p14:creationId xmlns:p14="http://schemas.microsoft.com/office/powerpoint/2010/main" val="926664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u="sng" dirty="0" smtClean="0">
                <a:solidFill>
                  <a:srgbClr val="FF0000"/>
                </a:solidFill>
              </a:rPr>
              <a:t>3.  He forgot God!</a:t>
            </a:r>
            <a:endParaRPr lang="en-US" sz="6600" b="1" u="sng" dirty="0">
              <a:solidFill>
                <a:srgbClr val="FF0000"/>
              </a:solidFill>
            </a:endParaRPr>
          </a:p>
        </p:txBody>
      </p:sp>
      <p:sp>
        <p:nvSpPr>
          <p:cNvPr id="3" name="Content Placeholder 2"/>
          <p:cNvSpPr>
            <a:spLocks noGrp="1"/>
          </p:cNvSpPr>
          <p:nvPr>
            <p:ph idx="1"/>
          </p:nvPr>
        </p:nvSpPr>
        <p:spPr>
          <a:xfrm>
            <a:off x="838199" y="1825624"/>
            <a:ext cx="11199471" cy="5032375"/>
          </a:xfrm>
        </p:spPr>
        <p:txBody>
          <a:bodyPr>
            <a:normAutofit fontScale="62500" lnSpcReduction="20000"/>
          </a:bodyPr>
          <a:lstStyle/>
          <a:p>
            <a:r>
              <a:rPr lang="en-US" sz="5100" baseline="30000" dirty="0" smtClean="0"/>
              <a:t>21 </a:t>
            </a:r>
            <a:r>
              <a:rPr lang="en-US" sz="5100" b="1" u="sng" dirty="0" smtClean="0">
                <a:solidFill>
                  <a:srgbClr val="FF0000"/>
                </a:solidFill>
              </a:rPr>
              <a:t>So is he that </a:t>
            </a:r>
            <a:r>
              <a:rPr lang="en-US" sz="5100" b="1" u="sng" dirty="0" err="1" smtClean="0">
                <a:solidFill>
                  <a:srgbClr val="FF0000"/>
                </a:solidFill>
              </a:rPr>
              <a:t>layeth</a:t>
            </a:r>
            <a:r>
              <a:rPr lang="en-US" sz="5100" b="1" u="sng" dirty="0" smtClean="0">
                <a:solidFill>
                  <a:srgbClr val="FF0000"/>
                </a:solidFill>
              </a:rPr>
              <a:t> up treasure for himself, and is not rich toward God.</a:t>
            </a:r>
          </a:p>
          <a:p>
            <a:endParaRPr lang="en-US" sz="5100" dirty="0" smtClean="0">
              <a:solidFill>
                <a:srgbClr val="00B050"/>
              </a:solidFill>
            </a:endParaRPr>
          </a:p>
          <a:p>
            <a:r>
              <a:rPr lang="en-US" sz="5100" dirty="0" smtClean="0">
                <a:solidFill>
                  <a:srgbClr val="00B050"/>
                </a:solidFill>
              </a:rPr>
              <a:t>The Giver of it all was forgotten!</a:t>
            </a:r>
          </a:p>
          <a:p>
            <a:r>
              <a:rPr lang="en-US" sz="6500" dirty="0">
                <a:solidFill>
                  <a:srgbClr val="00B050"/>
                </a:solidFill>
              </a:rPr>
              <a:t> </a:t>
            </a:r>
            <a:r>
              <a:rPr lang="en-US" sz="6500" dirty="0" smtClean="0">
                <a:solidFill>
                  <a:srgbClr val="002060"/>
                </a:solidFill>
              </a:rPr>
              <a:t>James 1:17</a:t>
            </a:r>
            <a:r>
              <a:rPr lang="en-US" sz="5800" baseline="30000" dirty="0" smtClean="0"/>
              <a:t> </a:t>
            </a:r>
            <a:r>
              <a:rPr lang="en-US" sz="5800" dirty="0" smtClean="0"/>
              <a:t>Every good gift and every perfect gift is from above, and cometh down from the Father of lights, with whom is no variableness, neither shadow of turning.</a:t>
            </a:r>
          </a:p>
          <a:p>
            <a:endParaRPr lang="en-US" sz="5800" dirty="0" smtClean="0">
              <a:solidFill>
                <a:srgbClr val="002060"/>
              </a:solidFill>
            </a:endParaRPr>
          </a:p>
          <a:p>
            <a:r>
              <a:rPr lang="en-US" sz="5800" dirty="0" smtClean="0">
                <a:solidFill>
                  <a:srgbClr val="002060"/>
                </a:solidFill>
              </a:rPr>
              <a:t>Eccl. 12:13-14      2 Cor.5:10       </a:t>
            </a:r>
          </a:p>
          <a:p>
            <a:endParaRPr lang="en-US" sz="4400" dirty="0" smtClean="0">
              <a:solidFill>
                <a:srgbClr val="00B050"/>
              </a:solidFill>
            </a:endParaRPr>
          </a:p>
          <a:p>
            <a:r>
              <a:rPr lang="en-US" sz="4400" dirty="0">
                <a:solidFill>
                  <a:srgbClr val="00B050"/>
                </a:solidFill>
              </a:rPr>
              <a:t> </a:t>
            </a:r>
          </a:p>
        </p:txBody>
      </p:sp>
    </p:spTree>
    <p:extLst>
      <p:ext uri="{BB962C8B-B14F-4D97-AF65-F5344CB8AC3E}">
        <p14:creationId xmlns:p14="http://schemas.microsoft.com/office/powerpoint/2010/main" val="1664474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350" y="295276"/>
            <a:ext cx="12058650" cy="6677024"/>
          </a:xfrm>
        </p:spPr>
        <p:txBody>
          <a:bodyPr>
            <a:noAutofit/>
          </a:bodyPr>
          <a:lstStyle/>
          <a:p>
            <a:r>
              <a:rPr lang="en-US" dirty="0" smtClean="0"/>
              <a:t>Illustration: A  young paratrooper who was getting ready to make his very first jump.  As he prepared to leave the plane, he asked his instructor, “If the main chute fails, how long do I have to open the reserve?”  At which point the instructor answered by saying, </a:t>
            </a:r>
            <a:r>
              <a:rPr lang="en-US" b="1" u="sng" dirty="0" smtClean="0">
                <a:solidFill>
                  <a:srgbClr val="0070C0"/>
                </a:solidFill>
              </a:rPr>
              <a:t>“The rest of your life.” </a:t>
            </a:r>
          </a:p>
          <a:p>
            <a:r>
              <a:rPr lang="en-US" dirty="0"/>
              <a:t> </a:t>
            </a:r>
            <a:r>
              <a:rPr lang="en-US" dirty="0" smtClean="0"/>
              <a:t>   In the same way, if someone asks me how long they have to obey the gospel, I would also say, “The rest of your life.”  Of course, we do not know how long that may be—but like the Rich Fool, it may be very, very brief.  His soul was demanded “that night.”  </a:t>
            </a:r>
          </a:p>
          <a:p>
            <a:r>
              <a:rPr lang="en-US" dirty="0"/>
              <a:t> </a:t>
            </a:r>
            <a:r>
              <a:rPr lang="en-US" dirty="0" smtClean="0"/>
              <a:t>    He did not know it, his friends did not know it, but God knew it.  And it is interesting that his soul was still in existence.  The man’s body was about to die, and  his soul would be  called before God.  </a:t>
            </a:r>
          </a:p>
          <a:p>
            <a:r>
              <a:rPr lang="en-US" dirty="0"/>
              <a:t> </a:t>
            </a:r>
            <a:r>
              <a:rPr lang="en-US" dirty="0" smtClean="0"/>
              <a:t>   He would leave his piles of grain behind, he would leave his blueprints for new barns on the table, but his soul would live on to face God in judgment</a:t>
            </a:r>
            <a:endParaRPr lang="en-US" dirty="0"/>
          </a:p>
        </p:txBody>
      </p:sp>
    </p:spTree>
    <p:extLst>
      <p:ext uri="{BB962C8B-B14F-4D97-AF65-F5344CB8AC3E}">
        <p14:creationId xmlns:p14="http://schemas.microsoft.com/office/powerpoint/2010/main" val="7042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dirty="0" smtClean="0">
                <a:solidFill>
                  <a:srgbClr val="7030A0"/>
                </a:solidFill>
              </a:rPr>
              <a:t> A Fool = </a:t>
            </a:r>
            <a:br>
              <a:rPr lang="en-US" sz="8000" b="1" dirty="0" smtClean="0">
                <a:solidFill>
                  <a:srgbClr val="7030A0"/>
                </a:solidFill>
              </a:rPr>
            </a:br>
            <a:r>
              <a:rPr lang="en-US" sz="8000" b="1" dirty="0" smtClean="0">
                <a:solidFill>
                  <a:srgbClr val="7030A0"/>
                </a:solidFill>
              </a:rPr>
              <a:t> Rich &amp; Foolish</a:t>
            </a:r>
            <a:endParaRPr lang="en-US" sz="8000" b="1" dirty="0">
              <a:solidFill>
                <a:srgbClr val="7030A0"/>
              </a:solidFill>
            </a:endParaRPr>
          </a:p>
        </p:txBody>
      </p:sp>
      <p:sp>
        <p:nvSpPr>
          <p:cNvPr id="3" name="Subtitle 2"/>
          <p:cNvSpPr>
            <a:spLocks noGrp="1"/>
          </p:cNvSpPr>
          <p:nvPr>
            <p:ph type="subTitle" idx="1"/>
          </p:nvPr>
        </p:nvSpPr>
        <p:spPr/>
        <p:txBody>
          <a:bodyPr>
            <a:normAutofit/>
          </a:bodyPr>
          <a:lstStyle/>
          <a:p>
            <a:r>
              <a:rPr lang="en-US" sz="6000" b="1" dirty="0" smtClean="0">
                <a:solidFill>
                  <a:srgbClr val="FFC000"/>
                </a:solidFill>
              </a:rPr>
              <a:t>Luke 12:13-21</a:t>
            </a:r>
            <a:endParaRPr lang="en-US" sz="6000" b="1" dirty="0">
              <a:solidFill>
                <a:srgbClr val="FFC000"/>
              </a:solidFill>
            </a:endParaRPr>
          </a:p>
        </p:txBody>
      </p:sp>
    </p:spTree>
    <p:extLst>
      <p:ext uri="{BB962C8B-B14F-4D97-AF65-F5344CB8AC3E}">
        <p14:creationId xmlns:p14="http://schemas.microsoft.com/office/powerpoint/2010/main" val="3345626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8800" b="1" i="1" u="sng" dirty="0" smtClean="0">
                <a:solidFill>
                  <a:srgbClr val="0070C0"/>
                </a:solidFill>
              </a:rPr>
              <a:t>You Take Heed!</a:t>
            </a:r>
            <a:endParaRPr lang="en-US" sz="8800" b="1" i="1" u="sng" dirty="0">
              <a:solidFill>
                <a:srgbClr val="0070C0"/>
              </a:solidFill>
            </a:endParaRPr>
          </a:p>
        </p:txBody>
      </p:sp>
    </p:spTree>
    <p:extLst>
      <p:ext uri="{BB962C8B-B14F-4D97-AF65-F5344CB8AC3E}">
        <p14:creationId xmlns:p14="http://schemas.microsoft.com/office/powerpoint/2010/main" val="2120146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solidFill>
                  <a:srgbClr val="7030A0"/>
                </a:solidFill>
              </a:rPr>
              <a:t>Luke 12:13-21</a:t>
            </a:r>
            <a:endParaRPr lang="en-US" sz="6000" b="1" u="sng" dirty="0">
              <a:solidFill>
                <a:srgbClr val="7030A0"/>
              </a:solidFill>
            </a:endParaRPr>
          </a:p>
        </p:txBody>
      </p:sp>
      <p:sp>
        <p:nvSpPr>
          <p:cNvPr id="3" name="Content Placeholder 2"/>
          <p:cNvSpPr>
            <a:spLocks noGrp="1"/>
          </p:cNvSpPr>
          <p:nvPr>
            <p:ph idx="1"/>
          </p:nvPr>
        </p:nvSpPr>
        <p:spPr>
          <a:xfrm>
            <a:off x="0" y="1825624"/>
            <a:ext cx="12192000" cy="5184776"/>
          </a:xfrm>
        </p:spPr>
        <p:txBody>
          <a:bodyPr>
            <a:normAutofit/>
          </a:bodyPr>
          <a:lstStyle/>
          <a:p>
            <a:r>
              <a:rPr lang="en-US" sz="3200" dirty="0" smtClean="0"/>
              <a:t>Luke 12:13-21</a:t>
            </a:r>
            <a:r>
              <a:rPr lang="en-US" sz="3200" baseline="30000" dirty="0" smtClean="0"/>
              <a:t>13 </a:t>
            </a:r>
            <a:r>
              <a:rPr lang="en-US" sz="3200" dirty="0" smtClean="0"/>
              <a:t>And one of the company said unto him, Master, speak to my brother, that he divide the inheritance with me.</a:t>
            </a:r>
          </a:p>
          <a:p>
            <a:r>
              <a:rPr lang="en-US" sz="3200" baseline="30000" dirty="0" smtClean="0"/>
              <a:t>14 </a:t>
            </a:r>
            <a:r>
              <a:rPr lang="en-US" sz="3200" dirty="0" smtClean="0"/>
              <a:t>And he said unto him, Man, who made me a judge or a divider over you?</a:t>
            </a:r>
          </a:p>
          <a:p>
            <a:r>
              <a:rPr lang="en-US" sz="3200" baseline="30000" dirty="0" smtClean="0"/>
              <a:t>15 </a:t>
            </a:r>
            <a:r>
              <a:rPr lang="en-US" sz="3200" dirty="0" smtClean="0"/>
              <a:t>And he said unto them, </a:t>
            </a:r>
            <a:r>
              <a:rPr lang="en-US" sz="3200" b="1" u="sng" dirty="0" smtClean="0">
                <a:solidFill>
                  <a:srgbClr val="7030A0"/>
                </a:solidFill>
              </a:rPr>
              <a:t>Take heed, and beware of covetousness: for a man's life </a:t>
            </a:r>
            <a:r>
              <a:rPr lang="en-US" sz="3200" b="1" u="sng" dirty="0" err="1" smtClean="0">
                <a:solidFill>
                  <a:srgbClr val="7030A0"/>
                </a:solidFill>
              </a:rPr>
              <a:t>consisteth</a:t>
            </a:r>
            <a:r>
              <a:rPr lang="en-US" sz="3200" b="1" u="sng" dirty="0" smtClean="0">
                <a:solidFill>
                  <a:srgbClr val="7030A0"/>
                </a:solidFill>
              </a:rPr>
              <a:t> not in the abundance of the things which he </a:t>
            </a:r>
            <a:r>
              <a:rPr lang="en-US" sz="3200" b="1" u="sng" dirty="0" err="1" smtClean="0">
                <a:solidFill>
                  <a:srgbClr val="7030A0"/>
                </a:solidFill>
              </a:rPr>
              <a:t>possesseth</a:t>
            </a:r>
            <a:r>
              <a:rPr lang="en-US" sz="3200" b="1" u="sng" dirty="0" smtClean="0">
                <a:solidFill>
                  <a:srgbClr val="7030A0"/>
                </a:solidFill>
              </a:rPr>
              <a:t>.</a:t>
            </a:r>
          </a:p>
          <a:p>
            <a:r>
              <a:rPr lang="en-US" sz="3200" baseline="30000" dirty="0" smtClean="0"/>
              <a:t>16 </a:t>
            </a:r>
            <a:r>
              <a:rPr lang="en-US" sz="3200" dirty="0" smtClean="0"/>
              <a:t>And he </a:t>
            </a:r>
            <a:r>
              <a:rPr lang="en-US" sz="3200" dirty="0" err="1" smtClean="0"/>
              <a:t>spake</a:t>
            </a:r>
            <a:r>
              <a:rPr lang="en-US" sz="3200" dirty="0" smtClean="0"/>
              <a:t> </a:t>
            </a:r>
            <a:r>
              <a:rPr lang="en-US" sz="3200" b="1" dirty="0" smtClean="0">
                <a:solidFill>
                  <a:srgbClr val="7030A0"/>
                </a:solidFill>
              </a:rPr>
              <a:t>a parable </a:t>
            </a:r>
            <a:r>
              <a:rPr lang="en-US" sz="3200" dirty="0" smtClean="0"/>
              <a:t>unto them, saying, The ground of a certain rich man brought forth plentifully:</a:t>
            </a:r>
          </a:p>
          <a:p>
            <a:endParaRPr lang="en-US" dirty="0"/>
          </a:p>
        </p:txBody>
      </p:sp>
    </p:spTree>
    <p:extLst>
      <p:ext uri="{BB962C8B-B14F-4D97-AF65-F5344CB8AC3E}">
        <p14:creationId xmlns:p14="http://schemas.microsoft.com/office/powerpoint/2010/main" val="155508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025" y="466725"/>
            <a:ext cx="11830050" cy="6391275"/>
          </a:xfrm>
        </p:spPr>
        <p:txBody>
          <a:bodyPr>
            <a:normAutofit lnSpcReduction="10000"/>
          </a:bodyPr>
          <a:lstStyle/>
          <a:p>
            <a:r>
              <a:rPr lang="en-US" sz="3200" baseline="30000" dirty="0" smtClean="0"/>
              <a:t>17</a:t>
            </a:r>
            <a:r>
              <a:rPr lang="en-US" sz="4000" b="1" u="sng" baseline="30000" dirty="0" smtClean="0"/>
              <a:t> </a:t>
            </a:r>
            <a:r>
              <a:rPr lang="en-US" sz="4000" b="1" u="sng" dirty="0" smtClean="0">
                <a:solidFill>
                  <a:srgbClr val="7030A0"/>
                </a:solidFill>
              </a:rPr>
              <a:t>And he thought within himself</a:t>
            </a:r>
            <a:r>
              <a:rPr lang="en-US" sz="4000" b="1" u="sng" dirty="0" smtClean="0"/>
              <a:t>, </a:t>
            </a:r>
            <a:r>
              <a:rPr lang="en-US" sz="3200" dirty="0" smtClean="0"/>
              <a:t>saying, What shall </a:t>
            </a:r>
            <a:r>
              <a:rPr lang="en-US" sz="3200" b="1" u="sng" dirty="0" smtClean="0">
                <a:solidFill>
                  <a:srgbClr val="FF0000"/>
                </a:solidFill>
              </a:rPr>
              <a:t>I</a:t>
            </a:r>
            <a:r>
              <a:rPr lang="en-US" sz="3200" dirty="0" smtClean="0"/>
              <a:t> do, because</a:t>
            </a:r>
            <a:r>
              <a:rPr lang="en-US" sz="3200" b="1" u="sng" dirty="0" smtClean="0"/>
              <a:t> </a:t>
            </a:r>
            <a:r>
              <a:rPr lang="en-US" sz="3200" u="sng" dirty="0" smtClean="0">
                <a:solidFill>
                  <a:srgbClr val="FF0000"/>
                </a:solidFill>
              </a:rPr>
              <a:t>I</a:t>
            </a:r>
            <a:r>
              <a:rPr lang="en-US" sz="3200" b="1" u="sng" dirty="0" smtClean="0"/>
              <a:t> </a:t>
            </a:r>
            <a:r>
              <a:rPr lang="en-US" sz="3200" dirty="0" smtClean="0"/>
              <a:t>have no room where to bestow </a:t>
            </a:r>
            <a:r>
              <a:rPr lang="en-US" sz="3200" b="1" u="sng" dirty="0" smtClean="0">
                <a:solidFill>
                  <a:srgbClr val="FF0000"/>
                </a:solidFill>
              </a:rPr>
              <a:t>my</a:t>
            </a:r>
            <a:r>
              <a:rPr lang="en-US" sz="3200" dirty="0" smtClean="0"/>
              <a:t> fruits?</a:t>
            </a:r>
          </a:p>
          <a:p>
            <a:r>
              <a:rPr lang="en-US" sz="3200" baseline="30000" dirty="0" smtClean="0"/>
              <a:t>18 </a:t>
            </a:r>
            <a:r>
              <a:rPr lang="en-US" sz="3200" dirty="0" smtClean="0"/>
              <a:t>And he said, This will </a:t>
            </a:r>
            <a:r>
              <a:rPr lang="en-US" sz="3200" b="1" u="sng" dirty="0" smtClean="0">
                <a:solidFill>
                  <a:srgbClr val="FF0000"/>
                </a:solidFill>
              </a:rPr>
              <a:t>I</a:t>
            </a:r>
            <a:r>
              <a:rPr lang="en-US" sz="3200" dirty="0" smtClean="0"/>
              <a:t> do: </a:t>
            </a:r>
            <a:r>
              <a:rPr lang="en-US" sz="3200" b="1" u="sng" dirty="0" smtClean="0">
                <a:solidFill>
                  <a:srgbClr val="FF0000"/>
                </a:solidFill>
              </a:rPr>
              <a:t>I</a:t>
            </a:r>
            <a:r>
              <a:rPr lang="en-US" sz="3200" dirty="0" smtClean="0"/>
              <a:t> will pull down </a:t>
            </a:r>
            <a:r>
              <a:rPr lang="en-US" sz="3200" b="1" u="sng" dirty="0" smtClean="0">
                <a:solidFill>
                  <a:srgbClr val="FF0000"/>
                </a:solidFill>
              </a:rPr>
              <a:t>my</a:t>
            </a:r>
            <a:r>
              <a:rPr lang="en-US" sz="3200" dirty="0" smtClean="0"/>
              <a:t> barns, and build greater; and there will </a:t>
            </a:r>
            <a:r>
              <a:rPr lang="en-US" sz="3200" b="1" u="sng" dirty="0" smtClean="0">
                <a:solidFill>
                  <a:srgbClr val="FF0000"/>
                </a:solidFill>
              </a:rPr>
              <a:t>I</a:t>
            </a:r>
            <a:r>
              <a:rPr lang="en-US" sz="3200" dirty="0" smtClean="0"/>
              <a:t> bestow all </a:t>
            </a:r>
            <a:r>
              <a:rPr lang="en-US" sz="3200" b="1" u="sng" dirty="0" smtClean="0">
                <a:solidFill>
                  <a:srgbClr val="FF0000"/>
                </a:solidFill>
              </a:rPr>
              <a:t>my</a:t>
            </a:r>
            <a:r>
              <a:rPr lang="en-US" sz="3200" dirty="0" smtClean="0"/>
              <a:t> fruits and </a:t>
            </a:r>
            <a:r>
              <a:rPr lang="en-US" sz="3200" b="1" u="sng" dirty="0" smtClean="0">
                <a:solidFill>
                  <a:srgbClr val="FF0000"/>
                </a:solidFill>
              </a:rPr>
              <a:t>my</a:t>
            </a:r>
            <a:r>
              <a:rPr lang="en-US" sz="3200" dirty="0" smtClean="0"/>
              <a:t> goods.</a:t>
            </a:r>
          </a:p>
          <a:p>
            <a:r>
              <a:rPr lang="en-US" sz="3200" baseline="30000" dirty="0" smtClean="0"/>
              <a:t>19 </a:t>
            </a:r>
            <a:r>
              <a:rPr lang="en-US" sz="3200" dirty="0" smtClean="0"/>
              <a:t>And </a:t>
            </a:r>
            <a:r>
              <a:rPr lang="en-US" sz="3200" b="1" u="sng" dirty="0" smtClean="0">
                <a:solidFill>
                  <a:srgbClr val="FF0000"/>
                </a:solidFill>
              </a:rPr>
              <a:t>I</a:t>
            </a:r>
            <a:r>
              <a:rPr lang="en-US" sz="3200" dirty="0" smtClean="0"/>
              <a:t> will say to </a:t>
            </a:r>
            <a:r>
              <a:rPr lang="en-US" sz="3200" b="1" u="sng" dirty="0" smtClean="0">
                <a:solidFill>
                  <a:srgbClr val="FF0000"/>
                </a:solidFill>
              </a:rPr>
              <a:t>my</a:t>
            </a:r>
            <a:r>
              <a:rPr lang="en-US" sz="3200" dirty="0" smtClean="0"/>
              <a:t> soul, Soul, thou hast much goods laid up for many years; take </a:t>
            </a:r>
            <a:r>
              <a:rPr lang="en-US" sz="3200" b="1" u="sng" dirty="0" smtClean="0">
                <a:solidFill>
                  <a:srgbClr val="FF0000"/>
                </a:solidFill>
              </a:rPr>
              <a:t>thine </a:t>
            </a:r>
            <a:r>
              <a:rPr lang="en-US" sz="3200" dirty="0" smtClean="0"/>
              <a:t>ease, eat, drink, and be merry.</a:t>
            </a:r>
          </a:p>
          <a:p>
            <a:r>
              <a:rPr lang="en-US" sz="3200" baseline="30000" dirty="0" smtClean="0"/>
              <a:t>19 </a:t>
            </a:r>
            <a:r>
              <a:rPr lang="en-US" sz="3200" dirty="0" smtClean="0"/>
              <a:t>And </a:t>
            </a:r>
            <a:r>
              <a:rPr lang="en-US" sz="3200" b="1" u="sng" dirty="0" smtClean="0">
                <a:solidFill>
                  <a:srgbClr val="FF0000"/>
                </a:solidFill>
              </a:rPr>
              <a:t>I</a:t>
            </a:r>
            <a:r>
              <a:rPr lang="en-US" sz="3200" dirty="0" smtClean="0"/>
              <a:t> will say to </a:t>
            </a:r>
            <a:r>
              <a:rPr lang="en-US" sz="3200" b="1" u="sng" dirty="0" smtClean="0">
                <a:solidFill>
                  <a:srgbClr val="FF0000"/>
                </a:solidFill>
              </a:rPr>
              <a:t>my</a:t>
            </a:r>
            <a:r>
              <a:rPr lang="en-US" sz="3200" dirty="0" smtClean="0"/>
              <a:t> soul, Soul, thou hast much goods laid up for many years; take </a:t>
            </a:r>
            <a:r>
              <a:rPr lang="en-US" sz="3200" b="1" u="sng" dirty="0" smtClean="0">
                <a:solidFill>
                  <a:srgbClr val="FF0000"/>
                </a:solidFill>
              </a:rPr>
              <a:t>thine </a:t>
            </a:r>
            <a:r>
              <a:rPr lang="en-US" sz="3200" dirty="0" smtClean="0"/>
              <a:t>ease, eat, drink, and be merry.</a:t>
            </a:r>
          </a:p>
          <a:p>
            <a:r>
              <a:rPr lang="en-US" sz="3200" baseline="30000" dirty="0" smtClean="0"/>
              <a:t>20 </a:t>
            </a:r>
            <a:r>
              <a:rPr lang="en-US" sz="3200" dirty="0" smtClean="0"/>
              <a:t>But God said unto him, Thou fool, this night thy soul shall be required of thee: then whose shall those things be, which thou hast provided?</a:t>
            </a:r>
          </a:p>
          <a:p>
            <a:r>
              <a:rPr lang="en-US" sz="3200" baseline="30000" dirty="0" smtClean="0"/>
              <a:t>21 </a:t>
            </a:r>
            <a:r>
              <a:rPr lang="en-US" sz="3200" b="1" u="sng" dirty="0" smtClean="0">
                <a:solidFill>
                  <a:srgbClr val="FF0000"/>
                </a:solidFill>
              </a:rPr>
              <a:t>So is he that </a:t>
            </a:r>
            <a:r>
              <a:rPr lang="en-US" sz="3200" b="1" u="sng" dirty="0" err="1" smtClean="0">
                <a:solidFill>
                  <a:srgbClr val="FF0000"/>
                </a:solidFill>
              </a:rPr>
              <a:t>layeth</a:t>
            </a:r>
            <a:r>
              <a:rPr lang="en-US" sz="3200" b="1" u="sng" dirty="0" smtClean="0">
                <a:solidFill>
                  <a:srgbClr val="FF0000"/>
                </a:solidFill>
              </a:rPr>
              <a:t> up treasure for himself, and is not rich toward God.</a:t>
            </a:r>
          </a:p>
          <a:p>
            <a:endParaRPr lang="en-US" dirty="0"/>
          </a:p>
        </p:txBody>
      </p:sp>
    </p:spTree>
    <p:extLst>
      <p:ext uri="{BB962C8B-B14F-4D97-AF65-F5344CB8AC3E}">
        <p14:creationId xmlns:p14="http://schemas.microsoft.com/office/powerpoint/2010/main" val="388259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1950"/>
            <a:ext cx="10515600" cy="5972175"/>
          </a:xfrm>
        </p:spPr>
        <p:txBody>
          <a:bodyPr>
            <a:normAutofit/>
          </a:bodyPr>
          <a:lstStyle/>
          <a:p>
            <a:r>
              <a:rPr lang="en-US" sz="11500" b="1" dirty="0" smtClean="0">
                <a:solidFill>
                  <a:srgbClr val="7030A0"/>
                </a:solidFill>
              </a:rPr>
              <a:t>Jesus said:</a:t>
            </a:r>
          </a:p>
          <a:p>
            <a:r>
              <a:rPr lang="en-US" sz="11500" b="1" dirty="0">
                <a:solidFill>
                  <a:srgbClr val="7030A0"/>
                </a:solidFill>
              </a:rPr>
              <a:t> </a:t>
            </a:r>
            <a:r>
              <a:rPr lang="en-US" sz="11500" b="1" dirty="0" smtClean="0">
                <a:solidFill>
                  <a:srgbClr val="7030A0"/>
                </a:solidFill>
              </a:rPr>
              <a:t>                     </a:t>
            </a:r>
            <a:r>
              <a:rPr lang="en-US" sz="11500" b="1" dirty="0" smtClean="0">
                <a:solidFill>
                  <a:srgbClr val="FF0000"/>
                </a:solidFill>
              </a:rPr>
              <a:t>TAKE HEED!</a:t>
            </a:r>
            <a:endParaRPr lang="en-US" sz="11500" dirty="0"/>
          </a:p>
        </p:txBody>
      </p:sp>
    </p:spTree>
    <p:extLst>
      <p:ext uri="{BB962C8B-B14F-4D97-AF65-F5344CB8AC3E}">
        <p14:creationId xmlns:p14="http://schemas.microsoft.com/office/powerpoint/2010/main" val="4169739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9575"/>
            <a:ext cx="10515600" cy="5767388"/>
          </a:xfrm>
        </p:spPr>
        <p:txBody>
          <a:bodyPr/>
          <a:lstStyle/>
          <a:p>
            <a:r>
              <a:rPr lang="en-US" sz="6000" b="1" dirty="0" smtClean="0">
                <a:hlinkClick r:id="rId2"/>
              </a:rPr>
              <a:t>Matthew 24:4</a:t>
            </a:r>
            <a:endParaRPr lang="en-US" sz="6000" b="1" dirty="0" smtClean="0"/>
          </a:p>
          <a:p>
            <a:r>
              <a:rPr lang="en-US" sz="6000" i="1" dirty="0" smtClean="0"/>
              <a:t>And Jesus answered and said unto them, </a:t>
            </a:r>
            <a:r>
              <a:rPr lang="en-US" sz="6000" i="1" u="sng" dirty="0" smtClean="0"/>
              <a:t>Take heed </a:t>
            </a:r>
            <a:r>
              <a:rPr lang="en-US" sz="6000" i="1" dirty="0" smtClean="0"/>
              <a:t>that no man deceive you.</a:t>
            </a:r>
          </a:p>
          <a:p>
            <a:endParaRPr lang="en-US" dirty="0"/>
          </a:p>
        </p:txBody>
      </p:sp>
    </p:spTree>
    <p:extLst>
      <p:ext uri="{BB962C8B-B14F-4D97-AF65-F5344CB8AC3E}">
        <p14:creationId xmlns:p14="http://schemas.microsoft.com/office/powerpoint/2010/main" val="201652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7350"/>
            <a:ext cx="10515600" cy="6299200"/>
          </a:xfrm>
        </p:spPr>
        <p:txBody>
          <a:bodyPr/>
          <a:lstStyle/>
          <a:p>
            <a:r>
              <a:rPr lang="en-US" sz="5400" dirty="0" smtClean="0">
                <a:hlinkClick r:id="rId2"/>
              </a:rPr>
              <a:t>Luke 17:3</a:t>
            </a:r>
            <a:endParaRPr lang="en-US" sz="5400" dirty="0" smtClean="0"/>
          </a:p>
          <a:p>
            <a:r>
              <a:rPr lang="en-US" sz="5400" b="1" u="sng" dirty="0" smtClean="0"/>
              <a:t>Take</a:t>
            </a:r>
            <a:r>
              <a:rPr lang="en-US" sz="5400" u="sng" dirty="0" smtClean="0"/>
              <a:t> </a:t>
            </a:r>
            <a:r>
              <a:rPr lang="en-US" sz="5400" b="1" u="sng" dirty="0" smtClean="0"/>
              <a:t>heed</a:t>
            </a:r>
            <a:r>
              <a:rPr lang="en-US" sz="5400" u="sng" dirty="0" smtClean="0"/>
              <a:t> </a:t>
            </a:r>
            <a:r>
              <a:rPr lang="en-US" sz="5400" dirty="0" smtClean="0"/>
              <a:t>to yourselves: If thy brother trespass against thee, rebuke him; and if he repent, forgive him.</a:t>
            </a:r>
          </a:p>
          <a:p>
            <a:endParaRPr lang="en-US" dirty="0"/>
          </a:p>
        </p:txBody>
      </p:sp>
    </p:spTree>
    <p:extLst>
      <p:ext uri="{BB962C8B-B14F-4D97-AF65-F5344CB8AC3E}">
        <p14:creationId xmlns:p14="http://schemas.microsoft.com/office/powerpoint/2010/main" val="1235759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4" y="301625"/>
            <a:ext cx="11687175" cy="6356350"/>
          </a:xfrm>
        </p:spPr>
        <p:txBody>
          <a:bodyPr/>
          <a:lstStyle/>
          <a:p>
            <a:r>
              <a:rPr lang="en-US" sz="6000" dirty="0" smtClean="0">
                <a:hlinkClick r:id="rId2"/>
              </a:rPr>
              <a:t>Acts 20:28</a:t>
            </a:r>
            <a:endParaRPr lang="en-US" sz="6000" dirty="0" smtClean="0"/>
          </a:p>
          <a:p>
            <a:r>
              <a:rPr lang="en-US" sz="6000" b="1" u="sng" dirty="0" smtClean="0"/>
              <a:t>Take</a:t>
            </a:r>
            <a:r>
              <a:rPr lang="en-US" sz="6000" u="sng" dirty="0" smtClean="0"/>
              <a:t> </a:t>
            </a:r>
            <a:r>
              <a:rPr lang="en-US" sz="6000" b="1" u="sng" dirty="0" smtClean="0"/>
              <a:t>heed</a:t>
            </a:r>
            <a:r>
              <a:rPr lang="en-US" sz="6000" u="sng" dirty="0" smtClean="0"/>
              <a:t> </a:t>
            </a:r>
            <a:r>
              <a:rPr lang="en-US" sz="6000" dirty="0" smtClean="0"/>
              <a:t>therefore unto yourselves, and to all the flock, over the which the Holy Ghost hath made you overseers, to feed the church of God, which he hath purchased with his own blood.</a:t>
            </a:r>
          </a:p>
          <a:p>
            <a:endParaRPr lang="en-US" dirty="0"/>
          </a:p>
        </p:txBody>
      </p:sp>
    </p:spTree>
    <p:extLst>
      <p:ext uri="{BB962C8B-B14F-4D97-AF65-F5344CB8AC3E}">
        <p14:creationId xmlns:p14="http://schemas.microsoft.com/office/powerpoint/2010/main" val="1396281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228600"/>
            <a:ext cx="11172825" cy="6162675"/>
          </a:xfrm>
        </p:spPr>
        <p:txBody>
          <a:bodyPr/>
          <a:lstStyle/>
          <a:p>
            <a:r>
              <a:rPr lang="en-US" sz="6000" dirty="0" smtClean="0">
                <a:hlinkClick r:id="rId2"/>
              </a:rPr>
              <a:t>1 Corinthians 3:10</a:t>
            </a:r>
            <a:endParaRPr lang="en-US" sz="6000" dirty="0" smtClean="0"/>
          </a:p>
          <a:p>
            <a:r>
              <a:rPr lang="en-US" sz="6000" dirty="0" smtClean="0"/>
              <a:t>According to the grace of God which is given unto me, as a wise </a:t>
            </a:r>
            <a:r>
              <a:rPr lang="en-US" sz="6000" dirty="0" err="1" smtClean="0"/>
              <a:t>masterbuilder</a:t>
            </a:r>
            <a:r>
              <a:rPr lang="en-US" sz="6000" dirty="0" smtClean="0"/>
              <a:t>, I have laid the foundation, and another </a:t>
            </a:r>
            <a:r>
              <a:rPr lang="en-US" sz="6000" dirty="0" err="1" smtClean="0"/>
              <a:t>buildeth</a:t>
            </a:r>
            <a:r>
              <a:rPr lang="en-US" sz="6000" dirty="0" smtClean="0"/>
              <a:t> thereon. But let every man </a:t>
            </a:r>
            <a:r>
              <a:rPr lang="en-US" sz="6000" b="1" u="sng" dirty="0" smtClean="0"/>
              <a:t>take</a:t>
            </a:r>
            <a:r>
              <a:rPr lang="en-US" sz="6000" u="sng" dirty="0" smtClean="0"/>
              <a:t> </a:t>
            </a:r>
            <a:r>
              <a:rPr lang="en-US" sz="6000" b="1" u="sng" dirty="0" smtClean="0"/>
              <a:t>heed</a:t>
            </a:r>
            <a:r>
              <a:rPr lang="en-US" sz="6000" u="sng" dirty="0" smtClean="0"/>
              <a:t> </a:t>
            </a:r>
            <a:r>
              <a:rPr lang="en-US" sz="6000" dirty="0" smtClean="0"/>
              <a:t>how he </a:t>
            </a:r>
            <a:r>
              <a:rPr lang="en-US" sz="6000" dirty="0" err="1" smtClean="0"/>
              <a:t>buildeth</a:t>
            </a:r>
            <a:r>
              <a:rPr lang="en-US" sz="6000" dirty="0" smtClean="0"/>
              <a:t> thereupon.</a:t>
            </a:r>
          </a:p>
          <a:p>
            <a:endParaRPr lang="en-US" dirty="0"/>
          </a:p>
        </p:txBody>
      </p:sp>
    </p:spTree>
    <p:extLst>
      <p:ext uri="{BB962C8B-B14F-4D97-AF65-F5344CB8AC3E}">
        <p14:creationId xmlns:p14="http://schemas.microsoft.com/office/powerpoint/2010/main" val="821042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5174</TotalTime>
  <Words>600</Words>
  <Application>Microsoft Office PowerPoint</Application>
  <PresentationFormat>Widescreen</PresentationFormat>
  <Paragraphs>77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 A Fool =   Rich &amp; Foolish</vt:lpstr>
      <vt:lpstr>Luke 12:13-21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Make sure you think right!  What about others?   This man forgot others! He was selfish!</vt:lpstr>
      <vt:lpstr>2.  He failed in realizing his own humanity!  </vt:lpstr>
      <vt:lpstr>PowerPoint Presentation</vt:lpstr>
      <vt:lpstr>3.  He forgot God!</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mac</cp:lastModifiedBy>
  <cp:revision>15</cp:revision>
  <cp:lastPrinted>2016-06-12T00:17:35Z</cp:lastPrinted>
  <dcterms:created xsi:type="dcterms:W3CDTF">2016-06-08T10:16:45Z</dcterms:created>
  <dcterms:modified xsi:type="dcterms:W3CDTF">2016-06-12T00:38:42Z</dcterms:modified>
</cp:coreProperties>
</file>