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51"/>
  </p:notesMasterIdLst>
  <p:sldIdLst>
    <p:sldId id="277" r:id="rId2"/>
    <p:sldId id="308" r:id="rId3"/>
    <p:sldId id="276" r:id="rId4"/>
    <p:sldId id="275" r:id="rId5"/>
    <p:sldId id="278" r:id="rId6"/>
    <p:sldId id="266" r:id="rId7"/>
    <p:sldId id="262" r:id="rId8"/>
    <p:sldId id="258" r:id="rId9"/>
    <p:sldId id="265" r:id="rId10"/>
    <p:sldId id="264" r:id="rId11"/>
    <p:sldId id="263" r:id="rId12"/>
    <p:sldId id="259" r:id="rId13"/>
    <p:sldId id="267" r:id="rId14"/>
    <p:sldId id="268" r:id="rId15"/>
    <p:sldId id="269" r:id="rId16"/>
    <p:sldId id="270" r:id="rId17"/>
    <p:sldId id="260" r:id="rId18"/>
    <p:sldId id="271" r:id="rId19"/>
    <p:sldId id="272" r:id="rId20"/>
    <p:sldId id="273" r:id="rId21"/>
    <p:sldId id="261" r:id="rId22"/>
    <p:sldId id="274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8" r:id="rId31"/>
    <p:sldId id="290" r:id="rId32"/>
    <p:sldId id="286" r:id="rId33"/>
    <p:sldId id="291" r:id="rId34"/>
    <p:sldId id="292" r:id="rId35"/>
    <p:sldId id="293" r:id="rId36"/>
    <p:sldId id="295" r:id="rId37"/>
    <p:sldId id="297" r:id="rId38"/>
    <p:sldId id="302" r:id="rId39"/>
    <p:sldId id="303" r:id="rId40"/>
    <p:sldId id="298" r:id="rId41"/>
    <p:sldId id="294" r:id="rId42"/>
    <p:sldId id="299" r:id="rId43"/>
    <p:sldId id="305" r:id="rId44"/>
    <p:sldId id="300" r:id="rId45"/>
    <p:sldId id="296" r:id="rId46"/>
    <p:sldId id="304" r:id="rId47"/>
    <p:sldId id="306" r:id="rId48"/>
    <p:sldId id="307" r:id="rId49"/>
    <p:sldId id="30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73711" autoAdjust="0"/>
  </p:normalViewPr>
  <p:slideViewPr>
    <p:cSldViewPr snapToGrid="0">
      <p:cViewPr varScale="1">
        <p:scale>
          <a:sx n="99" d="100"/>
          <a:sy n="99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7736F-1BF1-4E3D-A3B8-E773A212FC2F}" type="datetimeFigureOut">
              <a:rPr lang="en-US" smtClean="0"/>
              <a:t>5/12/2019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0CA4D-2C16-42FD-A0FA-1F534DAE3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Bible teaches that sin is a transgression of God’s law (1 John 3:4). </a:t>
            </a:r>
          </a:p>
          <a:p>
            <a:endParaRPr lang="en-US" dirty="0"/>
          </a:p>
          <a:p>
            <a:r>
              <a:rPr lang="en-US" dirty="0"/>
              <a:t>All people who know the difference between right and wrong have sinned (Romans 3:23). </a:t>
            </a:r>
          </a:p>
          <a:p>
            <a:endParaRPr lang="en-US" dirty="0"/>
          </a:p>
          <a:p>
            <a:r>
              <a:rPr lang="en-US" dirty="0"/>
              <a:t>Our sins separate us from God (Isaiah 59:1-2). The punishment for sin is death (Romans 6:23). This is the second death which is the lake that burneth with fire (Revelation 21:8).</a:t>
            </a:r>
          </a:p>
          <a:p>
            <a:endParaRPr lang="en-US" dirty="0"/>
          </a:p>
          <a:p>
            <a:r>
              <a:rPr lang="en-US" dirty="0"/>
              <a:t>God loves us. He does not want us to be punished for our sins. Therefore, He has provided a way for us to be forgiven (John 3:16). God sent His only begotten Son, Jesus Christ, to die for our sins (1 John 4:10). </a:t>
            </a:r>
          </a:p>
          <a:p>
            <a:endParaRPr lang="en-US" dirty="0"/>
          </a:p>
          <a:p>
            <a:r>
              <a:rPr lang="en-US" dirty="0"/>
              <a:t>Jesus suffered the punishment which we should have received for our sins (Isaiah 53:4-6). He did not die for His own sins, for He had none (2 Corinthians 5:21). He suffered for our sins on the cross so that we can be forgiven (Romans 5:6-8; 1 Peter 2:24). In order for us to be forgiven of our sins, and therefore receive eternal life, we must accept the salvation which Christ has made possible. </a:t>
            </a:r>
          </a:p>
          <a:p>
            <a:endParaRPr lang="en-US" dirty="0"/>
          </a:p>
          <a:p>
            <a:r>
              <a:rPr lang="en-US" dirty="0"/>
              <a:t>There are five steps which we must take to receive this salvation.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HEAR</a:t>
            </a:r>
          </a:p>
          <a:p>
            <a:pPr marL="228600" indent="-228600">
              <a:buAutoNum type="arabicPeriod"/>
            </a:pPr>
            <a:r>
              <a:rPr lang="en-US" dirty="0"/>
              <a:t>BELIEVE </a:t>
            </a:r>
          </a:p>
          <a:p>
            <a:pPr marL="228600" indent="-228600">
              <a:buAutoNum type="arabicPeriod"/>
            </a:pPr>
            <a:r>
              <a:rPr lang="en-US" dirty="0"/>
              <a:t>REPENT</a:t>
            </a:r>
          </a:p>
          <a:p>
            <a:pPr marL="228600" indent="-228600">
              <a:buAutoNum type="arabicPeriod"/>
            </a:pPr>
            <a:r>
              <a:rPr lang="en-US" dirty="0"/>
              <a:t>CONFESS </a:t>
            </a:r>
          </a:p>
          <a:p>
            <a:pPr marL="228600" indent="-228600">
              <a:buAutoNum type="arabicPeriod"/>
            </a:pPr>
            <a:r>
              <a:rPr lang="en-US" dirty="0"/>
              <a:t>BE BAPTIZED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2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Christian life, there is no standing still. We are either progressing or regressing.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7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7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 this is what we do.</a:t>
            </a:r>
          </a:p>
          <a:p>
            <a:endParaRPr lang="en-US" dirty="0"/>
          </a:p>
          <a:p>
            <a:r>
              <a:rPr lang="en-US" dirty="0"/>
              <a:t>We are like a football player who catches the ball and runs down the sidelines, stepping out of bounds and then keep on going to the endzone.  We are super excited about scoring a touchdown.  We think no thought about when we stepped out of bounds.</a:t>
            </a:r>
          </a:p>
          <a:p>
            <a:endParaRPr lang="en-US" dirty="0"/>
          </a:p>
          <a:p>
            <a:r>
              <a:rPr lang="en-US" dirty="0"/>
              <a:t>But after the replay…..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68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called back to the spot where we stepped out of bounds or to the spot where the foul occurred.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05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18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Simon was told…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940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69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confess our sins to God.  It’s His forgiveness that we seek.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18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tell my students all the time to just tell the truth.  I also remind them that cameras don’t lie.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52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10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Bible teaches that sin is a transgression of God’s law (1 John 3:4). </a:t>
            </a:r>
          </a:p>
          <a:p>
            <a:endParaRPr lang="en-US" dirty="0"/>
          </a:p>
          <a:p>
            <a:r>
              <a:rPr lang="en-US" dirty="0"/>
              <a:t>All people who know the difference between right and wrong have sinned (Romans 3:23). </a:t>
            </a:r>
          </a:p>
          <a:p>
            <a:endParaRPr lang="en-US" dirty="0"/>
          </a:p>
          <a:p>
            <a:r>
              <a:rPr lang="en-US" dirty="0"/>
              <a:t>Our sins separate us from God (Isaiah 59:1-2). The punishment for sin is death (Romans 6:23). This is the second death which is the lake that burneth with fire (Revelation 21:8).</a:t>
            </a:r>
          </a:p>
          <a:p>
            <a:endParaRPr lang="en-US" dirty="0"/>
          </a:p>
          <a:p>
            <a:r>
              <a:rPr lang="en-US" dirty="0"/>
              <a:t>God loves us. He does not want us to be punished for our sins. Therefore, He has provided a way for us to be forgiven (John 3:16). God sent His only begotten Son, Jesus Christ, to die for our sins (1 John 4:10). </a:t>
            </a:r>
          </a:p>
          <a:p>
            <a:endParaRPr lang="en-US" dirty="0"/>
          </a:p>
          <a:p>
            <a:r>
              <a:rPr lang="en-US" dirty="0"/>
              <a:t>Jesus suffered the punishment which we should have received for our sins (Isaiah 53:4-6). He did not die for His own sins, for He had none (2 Corinthians 5:21). He suffered for our sins on the cross so that we can be forgiven (Romans 5:6-8; 1 Peter 2:24). In order for us to be forgiven of our sins, and therefore receive eternal life, we must accept the salvation which Christ has made possible. </a:t>
            </a:r>
          </a:p>
          <a:p>
            <a:endParaRPr lang="en-US" dirty="0"/>
          </a:p>
          <a:p>
            <a:r>
              <a:rPr lang="en-US" dirty="0"/>
              <a:t>There are five steps which we must take to receive this salvation.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HEAR</a:t>
            </a:r>
          </a:p>
          <a:p>
            <a:pPr marL="228600" indent="-228600">
              <a:buAutoNum type="arabicPeriod"/>
            </a:pPr>
            <a:r>
              <a:rPr lang="en-US" dirty="0"/>
              <a:t>BELIEVE </a:t>
            </a:r>
          </a:p>
          <a:p>
            <a:pPr marL="228600" indent="-228600">
              <a:buAutoNum type="arabicPeriod"/>
            </a:pPr>
            <a:r>
              <a:rPr lang="en-US" dirty="0"/>
              <a:t>REPENT</a:t>
            </a:r>
          </a:p>
          <a:p>
            <a:pPr marL="228600" indent="-228600">
              <a:buAutoNum type="arabicPeriod"/>
            </a:pPr>
            <a:r>
              <a:rPr lang="en-US" dirty="0"/>
              <a:t>CONFESS </a:t>
            </a:r>
          </a:p>
          <a:p>
            <a:pPr marL="228600" indent="-228600">
              <a:buAutoNum type="arabicPeriod"/>
            </a:pPr>
            <a:r>
              <a:rPr lang="en-US" dirty="0"/>
              <a:t>BE BAPTIZED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13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13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95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01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381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one saw himself as he really was?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727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64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71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0523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458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we confess?</a:t>
            </a:r>
          </a:p>
          <a:p>
            <a:pPr marL="228600" indent="-228600">
              <a:buAutoNum type="arabicPeriod"/>
            </a:pPr>
            <a:r>
              <a:rPr lang="en-US" dirty="0"/>
              <a:t>God hears</a:t>
            </a:r>
          </a:p>
          <a:p>
            <a:pPr marL="228600" indent="-228600">
              <a:buAutoNum type="arabicPeriod"/>
            </a:pPr>
            <a:r>
              <a:rPr lang="en-US" dirty="0"/>
              <a:t>God forgives</a:t>
            </a:r>
          </a:p>
          <a:p>
            <a:pPr marL="228600" indent="-228600">
              <a:buAutoNum type="arabicPeriod"/>
            </a:pPr>
            <a:r>
              <a:rPr lang="en-US" dirty="0"/>
              <a:t>God heals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43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Bible teaches that sin is a transgression of God’s law (1 John 3:4). </a:t>
            </a:r>
          </a:p>
          <a:p>
            <a:endParaRPr lang="en-US" dirty="0"/>
          </a:p>
          <a:p>
            <a:r>
              <a:rPr lang="en-US" dirty="0"/>
              <a:t>All people who know the difference between right and wrong have sinned (Romans 3:23). </a:t>
            </a:r>
          </a:p>
          <a:p>
            <a:endParaRPr lang="en-US" dirty="0"/>
          </a:p>
          <a:p>
            <a:r>
              <a:rPr lang="en-US" dirty="0"/>
              <a:t>Our sins separate us from God (Isaiah 59:1-2). The punishment for sin is death (Romans 6:23). This is the second death which is the lake that burneth with fire (Revelation 21:8).</a:t>
            </a:r>
          </a:p>
          <a:p>
            <a:endParaRPr lang="en-US" dirty="0"/>
          </a:p>
          <a:p>
            <a:r>
              <a:rPr lang="en-US" dirty="0"/>
              <a:t>God loves us. He does not want us to be punished for our sins. Therefore, He has provided a way for us to be forgiven (John 3:16). God sent His only begotten Son, Jesus Christ, to die for our sins (1 John 4:10). </a:t>
            </a:r>
          </a:p>
          <a:p>
            <a:endParaRPr lang="en-US" dirty="0"/>
          </a:p>
          <a:p>
            <a:r>
              <a:rPr lang="en-US" dirty="0"/>
              <a:t>Jesus suffered the punishment which we should have received for our sins (Isaiah 53:4-6). He did not die for His own sins, for He had none (2 Corinthians 5:21). He suffered for our sins on the cross so that we can be forgiven (Romans 5:6-8; 1 Peter 2:24). In order for us to be forgiven of our sins, and therefore receive eternal life, we must accept the salvation which Christ has made possible. </a:t>
            </a:r>
          </a:p>
          <a:p>
            <a:endParaRPr lang="en-US" dirty="0"/>
          </a:p>
          <a:p>
            <a:r>
              <a:rPr lang="en-US" dirty="0"/>
              <a:t>There are five steps which we must take to receive this salvation.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HEAR</a:t>
            </a:r>
          </a:p>
          <a:p>
            <a:pPr marL="228600" indent="-228600">
              <a:buAutoNum type="arabicPeriod"/>
            </a:pPr>
            <a:r>
              <a:rPr lang="en-US" dirty="0"/>
              <a:t>BELIEVE </a:t>
            </a:r>
          </a:p>
          <a:p>
            <a:pPr marL="228600" indent="-228600">
              <a:buAutoNum type="arabicPeriod"/>
            </a:pPr>
            <a:r>
              <a:rPr lang="en-US" dirty="0"/>
              <a:t>REPENT</a:t>
            </a:r>
          </a:p>
          <a:p>
            <a:pPr marL="228600" indent="-228600">
              <a:buAutoNum type="arabicPeriod"/>
            </a:pPr>
            <a:r>
              <a:rPr lang="en-US" dirty="0"/>
              <a:t>CONFESS </a:t>
            </a:r>
          </a:p>
          <a:p>
            <a:pPr marL="228600" indent="-228600">
              <a:buAutoNum type="arabicPeriod"/>
            </a:pPr>
            <a:r>
              <a:rPr lang="en-US" dirty="0"/>
              <a:t>BE BAPTIZED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33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 John 1:8 If we say that we have no sin, we deceive ourselves, and the truth is not in us.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 Corinthians 6:7-11 </a:t>
            </a:r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 ye not that the unrighteous shall not inherit the kingdom of God? Be not deceived: neither fornicators, nor idolaters, nor adulterers, nor effeminate, nor abusers of themselves with mankind,</a:t>
            </a:r>
          </a:p>
          <a:p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 thieves, nor covetous, nor drunkards, nor revilers, nor extortioners, shall inherit the kingdom of God.</a:t>
            </a:r>
          </a:p>
          <a:p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such were some of you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but ye are washed, but ye are sanctified, but ye are justified in the name of the Lord Jesus, and by the Spirit of our God.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 John 2:1 My little children, these things write I unto you, that ye sin not. And if any man sin, we have an advocate with the Father, Jesus Christ the righteous:</a:t>
            </a:r>
          </a:p>
          <a:p>
            <a:pPr marL="0" indent="0">
              <a:buNone/>
            </a:pPr>
            <a:r>
              <a:rPr lang="en-US" dirty="0"/>
              <a:t>2 And he is the propitiation for our sins: and not for ours only, but also for the sins of the whole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826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us choose to humbly come to the one who died for our sins.  It’s through Him that we receive forgiveness.</a:t>
            </a:r>
          </a:p>
          <a:p>
            <a:r>
              <a:rPr lang="en-US" dirty="0"/>
              <a:t>Let us ask for the prayers of our brothers and sisters.</a:t>
            </a:r>
          </a:p>
          <a:p>
            <a:r>
              <a:rPr lang="en-US" dirty="0"/>
              <a:t>Let us reclaim our influence for righteousness.</a:t>
            </a:r>
          </a:p>
          <a:p>
            <a:r>
              <a:rPr lang="en-US" dirty="0"/>
              <a:t>Let us be restored faithfully.</a:t>
            </a:r>
          </a:p>
          <a:p>
            <a:r>
              <a:rPr lang="en-US" dirty="0"/>
              <a:t>We can’t move forward unless our sin has been forgiven.</a:t>
            </a:r>
          </a:p>
          <a:p>
            <a:endParaRPr lang="en-US" dirty="0"/>
          </a:p>
          <a:p>
            <a:r>
              <a:rPr lang="en-US" dirty="0"/>
              <a:t>Do you have sin in your life?  Have you confessed it to the Lord?</a:t>
            </a:r>
          </a:p>
          <a:p>
            <a:endParaRPr lang="en-US" dirty="0"/>
          </a:p>
          <a:p>
            <a:r>
              <a:rPr lang="en-US" dirty="0"/>
              <a:t>If you aren’t a Christian, in order to have forgiveness, you must be a Christian.  Come and confess the sweetest name on mortal tongue.</a:t>
            </a:r>
          </a:p>
          <a:p>
            <a:endParaRPr lang="en-US" dirty="0"/>
          </a:p>
          <a:p>
            <a:r>
              <a:rPr lang="en-US" dirty="0"/>
              <a:t>Come now as we stand and 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2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00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22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418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3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Corinthians 5:17 Therefore if any man be in Christ, he is a new creature: old things are passed away; behold, all things are become new.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4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sometimes we, like Simon, fail to live up to the standard of God.</a:t>
            </a:r>
          </a:p>
          <a:p>
            <a:endParaRPr lang="en-US" dirty="0"/>
          </a:p>
          <a:p>
            <a:r>
              <a:rPr lang="en-US" dirty="0"/>
              <a:t>Backsliding is not just falling backward, but it is also failing to go forward spiritually. If we are not moving forward in Christ, then we are naturally going backward.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0CA4D-2C16-42FD-A0FA-1F534DAE3D3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3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3491" y="796631"/>
            <a:ext cx="6251304" cy="2700706"/>
          </a:xfrm>
        </p:spPr>
        <p:txBody>
          <a:bodyPr bIns="0"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491" y="3497337"/>
            <a:ext cx="6251304" cy="1011489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3490" y="329308"/>
            <a:ext cx="3719283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7760" y="798973"/>
            <a:ext cx="802005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2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1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373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2" y="798974"/>
            <a:ext cx="4985762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1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8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2" y="1756130"/>
            <a:ext cx="6251302" cy="195227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318" y="3708400"/>
            <a:ext cx="6251302" cy="1110725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1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25130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1" y="2013936"/>
            <a:ext cx="2965632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2" y="2013936"/>
            <a:ext cx="2965424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4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2513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2965631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2965631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9270" y="2023004"/>
            <a:ext cx="2965523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9270" y="2821491"/>
            <a:ext cx="2965523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06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1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81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406519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506719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1501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8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96501" y="482171"/>
            <a:ext cx="3511387" cy="5149101"/>
            <a:chOff x="4996501" y="482171"/>
            <a:chExt cx="3511387" cy="5149101"/>
          </a:xfrm>
        </p:grpSpPr>
        <p:sp>
          <p:nvSpPr>
            <p:cNvPr id="14" name="Rectangle 13"/>
            <p:cNvSpPr/>
            <p:nvPr/>
          </p:nvSpPr>
          <p:spPr>
            <a:xfrm>
              <a:off x="4996501" y="482171"/>
              <a:ext cx="3511387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5312152" y="812506"/>
              <a:ext cx="2883013" cy="447936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9" y="1129513"/>
            <a:ext cx="308049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 defTabSz="914400">
              <a:spcBef>
                <a:spcPts val="1800"/>
              </a:spcBef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07607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0829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08208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5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622291"/>
            <a:ext cx="9144000" cy="251227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 b="-2769"/>
          <a:stretch/>
        </p:blipFill>
        <p:spPr>
          <a:xfrm>
            <a:off x="0" y="6135624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251303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25130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2650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3719283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4768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66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6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804520"/>
            <a:ext cx="7454899" cy="1049235"/>
          </a:xfrm>
        </p:spPr>
        <p:txBody>
          <a:bodyPr>
            <a:normAutofit/>
          </a:bodyPr>
          <a:lstStyle/>
          <a:p>
            <a:r>
              <a:rPr lang="en-US" sz="6000" b="1" dirty="0"/>
              <a:t>BELIEVE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3450613"/>
          </a:xfrm>
        </p:spPr>
        <p:txBody>
          <a:bodyPr>
            <a:normAutofit/>
          </a:bodyPr>
          <a:lstStyle/>
          <a:p>
            <a:r>
              <a:rPr lang="en-US" sz="4000" dirty="0"/>
              <a:t>Mark 16:16</a:t>
            </a:r>
          </a:p>
          <a:p>
            <a:pPr lvl="1"/>
            <a:r>
              <a:rPr lang="en-US" sz="3200" dirty="0"/>
              <a:t>16 </a:t>
            </a:r>
            <a:r>
              <a:rPr lang="en-US" sz="3200" b="1" dirty="0">
                <a:solidFill>
                  <a:schemeClr val="accent1"/>
                </a:solidFill>
              </a:rPr>
              <a:t>He that believeth </a:t>
            </a:r>
            <a:r>
              <a:rPr lang="en-US" sz="3200" dirty="0"/>
              <a:t>and is baptized shall be saved; but he that believeth not shall be damned.</a:t>
            </a:r>
          </a:p>
        </p:txBody>
      </p:sp>
    </p:spTree>
    <p:extLst>
      <p:ext uri="{BB962C8B-B14F-4D97-AF65-F5344CB8AC3E}">
        <p14:creationId xmlns:p14="http://schemas.microsoft.com/office/powerpoint/2010/main" val="1252824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BELIEVE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3450613"/>
          </a:xfrm>
        </p:spPr>
        <p:txBody>
          <a:bodyPr>
            <a:normAutofit/>
          </a:bodyPr>
          <a:lstStyle/>
          <a:p>
            <a:r>
              <a:rPr lang="en-US" sz="4000" dirty="0"/>
              <a:t>John 8:24</a:t>
            </a:r>
          </a:p>
          <a:p>
            <a:pPr lvl="1"/>
            <a:r>
              <a:rPr lang="en-US" sz="3200" dirty="0"/>
              <a:t>24 I said therefore unto you, that ye shall die in your sins: </a:t>
            </a:r>
            <a:r>
              <a:rPr lang="en-US" sz="3200" b="1" dirty="0">
                <a:solidFill>
                  <a:schemeClr val="accent1"/>
                </a:solidFill>
              </a:rPr>
              <a:t>for if ye believe not that I am he,</a:t>
            </a:r>
            <a:r>
              <a:rPr lang="en-US" sz="3200" b="1" dirty="0"/>
              <a:t> </a:t>
            </a:r>
            <a:r>
              <a:rPr lang="en-US" sz="3200" dirty="0"/>
              <a:t>ye shall </a:t>
            </a:r>
            <a:r>
              <a:rPr lang="en-US" sz="3200" b="1" dirty="0">
                <a:solidFill>
                  <a:schemeClr val="accent1"/>
                </a:solidFill>
              </a:rPr>
              <a:t>die in your sins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061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3280070"/>
          </a:xfrm>
        </p:spPr>
        <p:txBody>
          <a:bodyPr>
            <a:normAutofit/>
          </a:bodyPr>
          <a:lstStyle/>
          <a:p>
            <a:r>
              <a:rPr lang="en-US" sz="6000" dirty="0"/>
              <a:t>Steps to Salvation:</a:t>
            </a:r>
            <a:br>
              <a:rPr lang="en-US" sz="7200" dirty="0"/>
            </a:br>
            <a:r>
              <a:rPr lang="en-US" sz="7200" b="1" dirty="0"/>
              <a:t>rEPENT</a:t>
            </a:r>
          </a:p>
        </p:txBody>
      </p:sp>
    </p:spTree>
    <p:extLst>
      <p:ext uri="{BB962C8B-B14F-4D97-AF65-F5344CB8AC3E}">
        <p14:creationId xmlns:p14="http://schemas.microsoft.com/office/powerpoint/2010/main" val="417615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REPENT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3450613"/>
          </a:xfrm>
        </p:spPr>
        <p:txBody>
          <a:bodyPr>
            <a:normAutofit/>
          </a:bodyPr>
          <a:lstStyle/>
          <a:p>
            <a:r>
              <a:rPr lang="en-US" sz="4000" dirty="0"/>
              <a:t>Acts 17:30</a:t>
            </a:r>
          </a:p>
          <a:p>
            <a:pPr lvl="1"/>
            <a:r>
              <a:rPr lang="en-US" sz="3200" dirty="0"/>
              <a:t>30 And the times of this ignorance God winked at; but now </a:t>
            </a:r>
            <a:r>
              <a:rPr lang="en-US" sz="3200" b="1" dirty="0">
                <a:solidFill>
                  <a:schemeClr val="accent1"/>
                </a:solidFill>
              </a:rPr>
              <a:t>commandeth all men every where to repent</a:t>
            </a:r>
            <a:r>
              <a:rPr lang="en-US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5085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REPENT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3450613"/>
          </a:xfrm>
        </p:spPr>
        <p:txBody>
          <a:bodyPr>
            <a:normAutofit/>
          </a:bodyPr>
          <a:lstStyle/>
          <a:p>
            <a:r>
              <a:rPr lang="en-US" sz="4000" dirty="0"/>
              <a:t>Luke 24:47</a:t>
            </a:r>
          </a:p>
          <a:p>
            <a:pPr lvl="1"/>
            <a:r>
              <a:rPr lang="en-US" sz="3200" dirty="0"/>
              <a:t>47 And that </a:t>
            </a:r>
            <a:r>
              <a:rPr lang="en-US" sz="3200" b="1" dirty="0">
                <a:solidFill>
                  <a:schemeClr val="accent1"/>
                </a:solidFill>
              </a:rPr>
              <a:t>repentance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and remission of sins should be preached </a:t>
            </a:r>
            <a:r>
              <a:rPr lang="en-US" sz="3200" dirty="0"/>
              <a:t>in his name among all nations, beginning at Jerusalem.</a:t>
            </a:r>
          </a:p>
        </p:txBody>
      </p:sp>
    </p:spTree>
    <p:extLst>
      <p:ext uri="{BB962C8B-B14F-4D97-AF65-F5344CB8AC3E}">
        <p14:creationId xmlns:p14="http://schemas.microsoft.com/office/powerpoint/2010/main" val="931067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REPENTance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3450613"/>
          </a:xfrm>
        </p:spPr>
        <p:txBody>
          <a:bodyPr>
            <a:normAutofit/>
          </a:bodyPr>
          <a:lstStyle/>
          <a:p>
            <a:r>
              <a:rPr lang="en-US" sz="4000" dirty="0"/>
              <a:t>2 Corinthians 7:10</a:t>
            </a:r>
          </a:p>
          <a:p>
            <a:pPr lvl="1"/>
            <a:r>
              <a:rPr lang="en-US" sz="3200" dirty="0"/>
              <a:t>10 </a:t>
            </a:r>
            <a:r>
              <a:rPr lang="en-US" sz="3200" b="1" dirty="0">
                <a:solidFill>
                  <a:schemeClr val="accent1"/>
                </a:solidFill>
              </a:rPr>
              <a:t>For godly sorrow worketh repentance to salvation </a:t>
            </a:r>
            <a:r>
              <a:rPr lang="en-US" sz="3200" dirty="0"/>
              <a:t>not to be repented of: but the sorrow of the world worketh death.</a:t>
            </a:r>
          </a:p>
        </p:txBody>
      </p:sp>
    </p:spTree>
    <p:extLst>
      <p:ext uri="{BB962C8B-B14F-4D97-AF65-F5344CB8AC3E}">
        <p14:creationId xmlns:p14="http://schemas.microsoft.com/office/powerpoint/2010/main" val="2903516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03200"/>
            <a:ext cx="8331199" cy="1650555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REPENTance Demonstrated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4037747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Acts 2:37-38</a:t>
            </a:r>
          </a:p>
          <a:p>
            <a:pPr lvl="1"/>
            <a:r>
              <a:rPr lang="en-US" sz="3200" dirty="0"/>
              <a:t>37 Now when they heard this, they were </a:t>
            </a:r>
            <a:r>
              <a:rPr lang="en-US" sz="3200" b="1" dirty="0">
                <a:solidFill>
                  <a:schemeClr val="accent1"/>
                </a:solidFill>
              </a:rPr>
              <a:t>pricked in their heart</a:t>
            </a:r>
            <a:r>
              <a:rPr lang="en-US" sz="3200" dirty="0"/>
              <a:t>, and said unto Peter and to the rest of the apostles, Men and brethren, what shall we do?</a:t>
            </a:r>
          </a:p>
          <a:p>
            <a:pPr lvl="1"/>
            <a:r>
              <a:rPr lang="en-US" sz="3200" dirty="0"/>
              <a:t>38 Then Peter said unto them, </a:t>
            </a:r>
            <a:r>
              <a:rPr lang="en-US" sz="3200" b="1" dirty="0">
                <a:solidFill>
                  <a:schemeClr val="accent1"/>
                </a:solidFill>
              </a:rPr>
              <a:t>Repent,</a:t>
            </a:r>
            <a:r>
              <a:rPr lang="en-US" sz="3200" dirty="0"/>
              <a:t> and be baptized every one of you in the name of Jesus Christ for the remission of sins, and ye shall receive the gift of the Holy Ghost.</a:t>
            </a:r>
          </a:p>
        </p:txBody>
      </p:sp>
    </p:spTree>
    <p:extLst>
      <p:ext uri="{BB962C8B-B14F-4D97-AF65-F5344CB8AC3E}">
        <p14:creationId xmlns:p14="http://schemas.microsoft.com/office/powerpoint/2010/main" val="120663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3280070"/>
          </a:xfrm>
        </p:spPr>
        <p:txBody>
          <a:bodyPr>
            <a:normAutofit/>
          </a:bodyPr>
          <a:lstStyle/>
          <a:p>
            <a:r>
              <a:rPr lang="en-US" sz="6000" dirty="0"/>
              <a:t>Steps to Salvation:</a:t>
            </a:r>
            <a:br>
              <a:rPr lang="en-US" sz="7200" dirty="0"/>
            </a:br>
            <a:r>
              <a:rPr lang="en-US" sz="7200" b="1" dirty="0"/>
              <a:t>Confess</a:t>
            </a:r>
          </a:p>
        </p:txBody>
      </p:sp>
    </p:spTree>
    <p:extLst>
      <p:ext uri="{BB962C8B-B14F-4D97-AF65-F5344CB8AC3E}">
        <p14:creationId xmlns:p14="http://schemas.microsoft.com/office/powerpoint/2010/main" val="2630105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Confess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4037747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Matthew 10:32-33</a:t>
            </a:r>
          </a:p>
          <a:p>
            <a:pPr lvl="1"/>
            <a:r>
              <a:rPr lang="en-US" sz="3200" dirty="0"/>
              <a:t>32 Whosoever therefore shall </a:t>
            </a:r>
            <a:r>
              <a:rPr lang="en-US" sz="3200" b="1" dirty="0">
                <a:solidFill>
                  <a:schemeClr val="accent1"/>
                </a:solidFill>
              </a:rPr>
              <a:t>confess me before men, him will I confess </a:t>
            </a:r>
            <a:r>
              <a:rPr lang="en-US" sz="3200" dirty="0"/>
              <a:t>also before my Father which is in heaven.</a:t>
            </a:r>
          </a:p>
          <a:p>
            <a:pPr lvl="1"/>
            <a:r>
              <a:rPr lang="en-US" sz="3200" dirty="0"/>
              <a:t>33 But whosoever shall deny me before men, him will I also deny before my Father which is in heaven.</a:t>
            </a:r>
          </a:p>
        </p:txBody>
      </p:sp>
    </p:spTree>
    <p:extLst>
      <p:ext uri="{BB962C8B-B14F-4D97-AF65-F5344CB8AC3E}">
        <p14:creationId xmlns:p14="http://schemas.microsoft.com/office/powerpoint/2010/main" val="3164776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Confess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4589783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/>
              <a:t>Romans 10:8-10</a:t>
            </a:r>
          </a:p>
          <a:p>
            <a:pPr lvl="1"/>
            <a:r>
              <a:rPr lang="en-US" sz="3200" dirty="0"/>
              <a:t>8 But what saith it? The word is nigh thee, even in thy mouth, and in thy heart: that is, the word of faith, which we preach;</a:t>
            </a:r>
          </a:p>
          <a:p>
            <a:pPr lvl="1"/>
            <a:r>
              <a:rPr lang="en-US" sz="3200" dirty="0"/>
              <a:t>9 </a:t>
            </a:r>
            <a:r>
              <a:rPr lang="en-US" sz="3200" b="1" dirty="0">
                <a:solidFill>
                  <a:schemeClr val="accent1"/>
                </a:solidFill>
              </a:rPr>
              <a:t>That if thou shalt confess with thy mouth the Lord Jesus</a:t>
            </a:r>
            <a:r>
              <a:rPr lang="en-US" sz="3200" dirty="0"/>
              <a:t>, and shalt believe in thine heart that God hath raised him from the dead, </a:t>
            </a:r>
            <a:r>
              <a:rPr lang="en-US" sz="3200" u="sng" dirty="0"/>
              <a:t>thou shalt be saved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10 For with the heart man believeth unto righteousness; and </a:t>
            </a:r>
            <a:r>
              <a:rPr lang="en-US" sz="3200" b="1" dirty="0">
                <a:solidFill>
                  <a:schemeClr val="accent1"/>
                </a:solidFill>
              </a:rPr>
              <a:t>with the mouth confession is made unto salvation.</a:t>
            </a:r>
          </a:p>
        </p:txBody>
      </p:sp>
    </p:spTree>
    <p:extLst>
      <p:ext uri="{BB962C8B-B14F-4D97-AF65-F5344CB8AC3E}">
        <p14:creationId xmlns:p14="http://schemas.microsoft.com/office/powerpoint/2010/main" val="3053981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4740570"/>
          </a:xfrm>
        </p:spPr>
        <p:txBody>
          <a:bodyPr anchor="ctr">
            <a:normAutofit/>
          </a:bodyPr>
          <a:lstStyle/>
          <a:p>
            <a:r>
              <a:rPr lang="en-US" sz="9600" b="1" dirty="0"/>
              <a:t>How Do I get Rid of sin?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1910190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Confess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4037747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Acts 8:35-38</a:t>
            </a:r>
          </a:p>
          <a:p>
            <a:pPr lvl="1"/>
            <a:r>
              <a:rPr lang="en-US" sz="3200" dirty="0"/>
              <a:t>….See, here is water; what doth hinder me to be baptized?</a:t>
            </a:r>
          </a:p>
          <a:p>
            <a:pPr lvl="1"/>
            <a:r>
              <a:rPr lang="en-US" sz="3200" dirty="0"/>
              <a:t>37 And Philip said, If thou believest with all thine heart, thou mayest. And he answered and said, </a:t>
            </a:r>
            <a:r>
              <a:rPr lang="en-US" sz="3200" b="1" dirty="0">
                <a:solidFill>
                  <a:schemeClr val="accent1"/>
                </a:solidFill>
              </a:rPr>
              <a:t>I believe that Jesus Christ is the Son of God.</a:t>
            </a:r>
          </a:p>
        </p:txBody>
      </p:sp>
    </p:spTree>
    <p:extLst>
      <p:ext uri="{BB962C8B-B14F-4D97-AF65-F5344CB8AC3E}">
        <p14:creationId xmlns:p14="http://schemas.microsoft.com/office/powerpoint/2010/main" val="124938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3280070"/>
          </a:xfrm>
        </p:spPr>
        <p:txBody>
          <a:bodyPr>
            <a:normAutofit/>
          </a:bodyPr>
          <a:lstStyle/>
          <a:p>
            <a:r>
              <a:rPr lang="en-US" sz="6000" dirty="0"/>
              <a:t>Steps to Salvation:</a:t>
            </a:r>
            <a:br>
              <a:rPr lang="en-US" sz="7200" dirty="0"/>
            </a:br>
            <a:r>
              <a:rPr lang="en-US" sz="7200" b="1" dirty="0"/>
              <a:t>Be Baptized</a:t>
            </a:r>
          </a:p>
        </p:txBody>
      </p:sp>
    </p:spTree>
    <p:extLst>
      <p:ext uri="{BB962C8B-B14F-4D97-AF65-F5344CB8AC3E}">
        <p14:creationId xmlns:p14="http://schemas.microsoft.com/office/powerpoint/2010/main" val="3935721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Be Baptized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4037747"/>
          </a:xfrm>
        </p:spPr>
        <p:txBody>
          <a:bodyPr>
            <a:normAutofit/>
          </a:bodyPr>
          <a:lstStyle/>
          <a:p>
            <a:r>
              <a:rPr lang="en-US" sz="4000" dirty="0"/>
              <a:t>Mark 16:16</a:t>
            </a:r>
          </a:p>
          <a:p>
            <a:pPr lvl="1"/>
            <a:r>
              <a:rPr lang="en-US" sz="3200" dirty="0"/>
              <a:t>16 He that believeth and </a:t>
            </a:r>
            <a:r>
              <a:rPr lang="en-US" sz="3200" b="1" dirty="0">
                <a:solidFill>
                  <a:schemeClr val="accent1"/>
                </a:solidFill>
              </a:rPr>
              <a:t>is baptized shall be saved</a:t>
            </a:r>
            <a:r>
              <a:rPr lang="en-US" sz="3200" dirty="0"/>
              <a:t>; but he that believeth not shall be damned.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198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Be Baptized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4037747"/>
          </a:xfrm>
        </p:spPr>
        <p:txBody>
          <a:bodyPr>
            <a:normAutofit/>
          </a:bodyPr>
          <a:lstStyle/>
          <a:p>
            <a:r>
              <a:rPr lang="en-US" sz="4000" dirty="0"/>
              <a:t>Acts 2:38</a:t>
            </a:r>
          </a:p>
          <a:p>
            <a:pPr lvl="1"/>
            <a:r>
              <a:rPr lang="en-US" sz="3200" dirty="0"/>
              <a:t>38 Then Peter said unto them, Repent, and </a:t>
            </a:r>
            <a:r>
              <a:rPr lang="en-US" sz="3200" b="1" dirty="0">
                <a:solidFill>
                  <a:schemeClr val="accent1"/>
                </a:solidFill>
              </a:rPr>
              <a:t>be baptized</a:t>
            </a:r>
            <a:r>
              <a:rPr lang="en-US" sz="3200" dirty="0"/>
              <a:t> every one of you </a:t>
            </a:r>
            <a:r>
              <a:rPr lang="en-US" sz="3200" b="1" dirty="0">
                <a:solidFill>
                  <a:schemeClr val="accent1"/>
                </a:solidFill>
              </a:rPr>
              <a:t>in the name of Jesus Christ</a:t>
            </a:r>
            <a:r>
              <a:rPr lang="en-US" sz="3200" dirty="0"/>
              <a:t> </a:t>
            </a:r>
            <a:r>
              <a:rPr lang="en-US" sz="3200" b="1" dirty="0">
                <a:solidFill>
                  <a:schemeClr val="accent1"/>
                </a:solidFill>
              </a:rPr>
              <a:t>for the remission of sins</a:t>
            </a:r>
            <a:r>
              <a:rPr lang="en-US" sz="3200" dirty="0"/>
              <a:t>, and ye shall receive the gift of the Holy Ghost.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27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Be Baptized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4037747"/>
          </a:xfrm>
        </p:spPr>
        <p:txBody>
          <a:bodyPr>
            <a:normAutofit/>
          </a:bodyPr>
          <a:lstStyle/>
          <a:p>
            <a:r>
              <a:rPr lang="en-US" sz="4000" dirty="0"/>
              <a:t>Matthew 26:28</a:t>
            </a:r>
          </a:p>
          <a:p>
            <a:pPr lvl="1"/>
            <a:r>
              <a:rPr lang="en-US" sz="3200" dirty="0"/>
              <a:t>28 For this is my blood of the new testament, which is </a:t>
            </a:r>
            <a:r>
              <a:rPr lang="en-US" sz="3200" b="1" dirty="0">
                <a:solidFill>
                  <a:schemeClr val="accent1"/>
                </a:solidFill>
              </a:rPr>
              <a:t>shed for many for the remission of sins</a:t>
            </a:r>
            <a:r>
              <a:rPr lang="en-US" sz="3200" dirty="0"/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27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Be Baptized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4397767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Romans 6:3-4</a:t>
            </a:r>
          </a:p>
          <a:p>
            <a:pPr lvl="1"/>
            <a:r>
              <a:rPr lang="en-US" sz="3200" dirty="0"/>
              <a:t>3 Know ye not, that so many of us as were </a:t>
            </a:r>
            <a:r>
              <a:rPr lang="en-US" sz="3200" b="1" dirty="0">
                <a:solidFill>
                  <a:schemeClr val="accent1"/>
                </a:solidFill>
              </a:rPr>
              <a:t>baptized into Jesus Christ were baptized into his death?</a:t>
            </a:r>
          </a:p>
          <a:p>
            <a:pPr lvl="1"/>
            <a:r>
              <a:rPr lang="en-US" sz="3200" dirty="0"/>
              <a:t>4 Therefore we are buried with him </a:t>
            </a:r>
            <a:r>
              <a:rPr lang="en-US" sz="3200" b="1" dirty="0">
                <a:solidFill>
                  <a:schemeClr val="accent1"/>
                </a:solidFill>
              </a:rPr>
              <a:t>by baptism into death</a:t>
            </a:r>
            <a:r>
              <a:rPr lang="en-US" sz="3200" dirty="0"/>
              <a:t>: that like as Christ was </a:t>
            </a:r>
            <a:r>
              <a:rPr lang="en-US" sz="3200" b="1" dirty="0">
                <a:solidFill>
                  <a:schemeClr val="accent1"/>
                </a:solidFill>
              </a:rPr>
              <a:t>raised up </a:t>
            </a:r>
            <a:r>
              <a:rPr lang="en-US" sz="3200" dirty="0"/>
              <a:t>from the dead by the glory of the Father, even so we also should </a:t>
            </a:r>
            <a:r>
              <a:rPr lang="en-US" sz="3200" b="1" dirty="0">
                <a:solidFill>
                  <a:schemeClr val="accent1"/>
                </a:solidFill>
              </a:rPr>
              <a:t>walk in newness of life</a:t>
            </a:r>
            <a:r>
              <a:rPr lang="en-US" sz="3200" dirty="0"/>
              <a:t>.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46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3280070"/>
          </a:xfrm>
        </p:spPr>
        <p:txBody>
          <a:bodyPr>
            <a:normAutofit fontScale="90000"/>
          </a:bodyPr>
          <a:lstStyle/>
          <a:p>
            <a:r>
              <a:rPr lang="en-US" sz="13800" b="1" dirty="0"/>
              <a:t>New Life</a:t>
            </a:r>
            <a:endParaRPr lang="en-US" sz="19900" b="1" dirty="0"/>
          </a:p>
        </p:txBody>
      </p:sp>
    </p:spTree>
    <p:extLst>
      <p:ext uri="{BB962C8B-B14F-4D97-AF65-F5344CB8AC3E}">
        <p14:creationId xmlns:p14="http://schemas.microsoft.com/office/powerpoint/2010/main" val="725627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3280070"/>
          </a:xfrm>
        </p:spPr>
        <p:txBody>
          <a:bodyPr>
            <a:normAutofit/>
          </a:bodyPr>
          <a:lstStyle/>
          <a:p>
            <a:r>
              <a:rPr lang="en-US" sz="6000" dirty="0"/>
              <a:t>What if I start to Backslide?  What if I fall back in sin?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809975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3864270"/>
          </a:xfrm>
        </p:spPr>
        <p:txBody>
          <a:bodyPr>
            <a:normAutofit/>
          </a:bodyPr>
          <a:lstStyle/>
          <a:p>
            <a:r>
              <a:rPr lang="en-US" sz="8000" b="1" dirty="0"/>
              <a:t>Progressing</a:t>
            </a:r>
            <a:br>
              <a:rPr lang="en-US" sz="8000" dirty="0"/>
            </a:br>
            <a:r>
              <a:rPr lang="en-US" sz="4800" dirty="0"/>
              <a:t>or</a:t>
            </a:r>
            <a:br>
              <a:rPr lang="en-US" sz="8000" dirty="0"/>
            </a:br>
            <a:r>
              <a:rPr lang="en-US" sz="8000" b="1" dirty="0"/>
              <a:t>Regressing</a:t>
            </a:r>
            <a:endParaRPr lang="en-US" sz="12500" b="1" dirty="0"/>
          </a:p>
        </p:txBody>
      </p:sp>
    </p:spTree>
    <p:extLst>
      <p:ext uri="{BB962C8B-B14F-4D97-AF65-F5344CB8AC3E}">
        <p14:creationId xmlns:p14="http://schemas.microsoft.com/office/powerpoint/2010/main" val="2217495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4854870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/>
              <a:t>  Falling Away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4400" b="1" dirty="0"/>
              <a:t>1. Self-confidence</a:t>
            </a:r>
            <a:br>
              <a:rPr lang="en-US" sz="4400" b="1" dirty="0"/>
            </a:br>
            <a:r>
              <a:rPr lang="en-US" sz="4400" b="1" dirty="0"/>
              <a:t>	</a:t>
            </a:r>
            <a:r>
              <a:rPr lang="en-US" sz="3100" dirty="0"/>
              <a:t>-Prideful, confident in self not God</a:t>
            </a:r>
            <a:br>
              <a:rPr lang="en-US" sz="4400" b="1" dirty="0"/>
            </a:br>
            <a:r>
              <a:rPr lang="en-US" sz="4400" b="1" dirty="0"/>
              <a:t>2. Lack of Prayer</a:t>
            </a:r>
            <a:br>
              <a:rPr lang="en-US" sz="4400" b="1" dirty="0"/>
            </a:br>
            <a:r>
              <a:rPr lang="en-US" sz="4400" b="1" dirty="0"/>
              <a:t>	-</a:t>
            </a:r>
            <a:r>
              <a:rPr lang="en-US" sz="3100" dirty="0"/>
              <a:t>stop Praying</a:t>
            </a:r>
            <a:br>
              <a:rPr lang="en-US" sz="4400" b="1" dirty="0"/>
            </a:br>
            <a:r>
              <a:rPr lang="en-US" sz="4400" b="1" dirty="0"/>
              <a:t>3. Following at a distance</a:t>
            </a:r>
            <a:br>
              <a:rPr lang="en-US" sz="4400" b="1" dirty="0"/>
            </a:br>
            <a:r>
              <a:rPr lang="en-US" sz="4400" b="1" dirty="0"/>
              <a:t>	-</a:t>
            </a:r>
            <a:r>
              <a:rPr lang="en-US" sz="3100" dirty="0"/>
              <a:t>distance our self from the Lord </a:t>
            </a:r>
            <a:endParaRPr lang="en-US" sz="12500" dirty="0"/>
          </a:p>
        </p:txBody>
      </p:sp>
    </p:spTree>
    <p:extLst>
      <p:ext uri="{BB962C8B-B14F-4D97-AF65-F5344CB8AC3E}">
        <p14:creationId xmlns:p14="http://schemas.microsoft.com/office/powerpoint/2010/main" val="391179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Arise!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3450613"/>
          </a:xfrm>
        </p:spPr>
        <p:txBody>
          <a:bodyPr>
            <a:normAutofit/>
          </a:bodyPr>
          <a:lstStyle/>
          <a:p>
            <a:r>
              <a:rPr lang="en-US" sz="4000" dirty="0"/>
              <a:t>Acts 22:16</a:t>
            </a:r>
          </a:p>
          <a:p>
            <a:pPr lvl="1"/>
            <a:r>
              <a:rPr lang="en-US" sz="3200" dirty="0"/>
              <a:t>16 And now why tarriest thou? arise, and be baptized, and </a:t>
            </a:r>
            <a:r>
              <a:rPr lang="en-US" sz="3200" b="1" dirty="0">
                <a:solidFill>
                  <a:schemeClr val="accent1"/>
                </a:solidFill>
              </a:rPr>
              <a:t>wash away thy sins</a:t>
            </a:r>
            <a:r>
              <a:rPr lang="en-US" sz="3200" dirty="0"/>
              <a:t>, calling on the name of the Lord.</a:t>
            </a:r>
          </a:p>
        </p:txBody>
      </p:sp>
    </p:spTree>
    <p:extLst>
      <p:ext uri="{BB962C8B-B14F-4D97-AF65-F5344CB8AC3E}">
        <p14:creationId xmlns:p14="http://schemas.microsoft.com/office/powerpoint/2010/main" val="2756068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8AAFD2-0204-4A24-9976-7481110C6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9723" y="242596"/>
            <a:ext cx="9163723" cy="5635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514BB-D142-4D7B-988D-8C5C703B0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501229" y="2752773"/>
            <a:ext cx="615335" cy="6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46 -0.00371 L 0.03246 -0.00371 C 0.03524 -0.00695 0.04288 -0.01528 0.04635 -0.02037 C 0.04774 -0.02292 0.04913 -0.02547 0.05052 -0.02778 C 0.05139 -0.02963 0.05208 -0.03172 0.0533 -0.03334 C 0.0566 -0.03889 0.05746 -0.03912 0.06163 -0.0426 C 0.06423 -0.05324 0.06111 -0.04352 0.06719 -0.05371 C 0.0691 -0.05741 0.07083 -0.06111 0.07274 -0.06482 C 0.07361 -0.06667 0.0743 -0.06899 0.07552 -0.07037 C 0.07691 -0.07223 0.07847 -0.07385 0.07969 -0.07593 C 0.08594 -0.08797 0.0783 -0.07986 0.08663 -0.08704 C 0.0875 -0.08959 0.08802 -0.09236 0.08941 -0.09445 C 0.09184 -0.09861 0.09548 -0.10139 0.09774 -0.10556 C 0.10364 -0.1176 0.09653 -0.10417 0.10607 -0.11852 C 0.10955 -0.12408 0.11007 -0.12616 0.11302 -0.13149 C 0.11423 -0.13403 0.11545 -0.13681 0.11719 -0.13889 C 0.11823 -0.14051 0.11996 -0.14121 0.12135 -0.1426 C 0.12413 -0.1463 0.12691 -0.15 0.12969 -0.15371 C 0.13107 -0.15556 0.13264 -0.15718 0.13385 -0.15926 C 0.13472 -0.16111 0.13524 -0.16343 0.13663 -0.16482 C 0.13767 -0.16621 0.13941 -0.16621 0.1408 -0.16667 C 0.14722 -0.17547 0.14323 -0.17084 0.1533 -0.17963 C 0.15469 -0.18102 0.1559 -0.18241 0.15746 -0.18334 C 0.1592 -0.18473 0.16128 -0.18565 0.16302 -0.18704 C 0.16458 -0.18866 0.16545 -0.19144 0.16719 -0.1926 C 0.16962 -0.19468 0.17274 -0.19514 0.17552 -0.1963 L 0.17969 -0.19815 L 0.18385 -0.2 C 0.18524 -0.2007 0.18663 -0.20116 0.18802 -0.20186 C 0.18976 -0.20324 0.19149 -0.20486 0.19357 -0.20556 C 0.19774 -0.20764 0.21024 -0.20903 0.21302 -0.20926 C 0.22083 -0.21019 0.22864 -0.21065 0.23663 -0.21111 C 0.23837 -0.21181 0.24062 -0.21135 0.24219 -0.21297 C 0.24462 -0.21598 0.24583 -0.22037 0.24774 -0.22408 C 0.25729 -0.24352 0.24271 -0.21366 0.2533 -0.23704 C 0.25486 -0.24098 0.25694 -0.24445 0.25885 -0.24815 C 0.25972 -0.25 0.26094 -0.25162 0.26163 -0.25371 C 0.26302 -0.25949 0.26267 -0.26019 0.2658 -0.26482 C 0.26701 -0.2669 0.26857 -0.26852 0.26996 -0.27037 C 0.27101 -0.27223 0.27153 -0.27431 0.27274 -0.27593 C 0.27396 -0.27801 0.27552 -0.27963 0.27691 -0.28149 C 0.27795 -0.28334 0.27847 -0.28565 0.27969 -0.28704 C 0.28073 -0.28866 0.28246 -0.28959 0.28385 -0.29074 C 0.28472 -0.2926 0.28524 -0.29491 0.28663 -0.2963 C 0.29201 -0.30278 0.29635 -0.30533 0.3033 -0.30741 C 0.30503 -0.30811 0.30694 -0.30903 0.30885 -0.30926 C 0.31198 -0.31019 0.31528 -0.31065 0.31857 -0.31111 C 0.32135 -0.31181 0.32413 -0.31227 0.32691 -0.31297 C 0.3283 -0.31343 0.32951 -0.31459 0.33107 -0.31482 C 0.33368 -0.31574 0.33663 -0.31598 0.33941 -0.31667 C 0.34114 -0.31736 0.34305 -0.31806 0.34496 -0.31852 C 0.34982 -0.32315 0.35364 -0.32593 0.35746 -0.33334 C 0.3592 -0.33704 0.36146 -0.34236 0.36441 -0.34445 C 0.36597 -0.34584 0.36805 -0.34561 0.36996 -0.3463 C 0.37882 -0.35 0.37621 -0.34838 0.38246 -0.35371 C 0.39028 -0.36968 0.38073 -0.34954 0.38663 -0.36482 C 0.38732 -0.3669 0.38854 -0.36852 0.38941 -0.37037 C 0.38993 -0.37223 0.3901 -0.37431 0.3908 -0.37593 C 0.39149 -0.37801 0.39271 -0.37963 0.39357 -0.38149 C 0.3941 -0.38334 0.39392 -0.38588 0.39496 -0.38704 C 0.39583 -0.38843 0.39774 -0.38843 0.39913 -0.38889 C 0.40243 -0.3757 0.39826 -0.39236 0.40191 -0.37593 C 0.40226 -0.37408 0.40243 -0.37223 0.4033 -0.37037 C 0.41007 -0.35463 0.40451 -0.37061 0.41163 -0.35741 C 0.41267 -0.35533 0.41337 -0.35255 0.41441 -0.35 C 0.4151 -0.34815 0.41632 -0.34653 0.41719 -0.34445 C 0.41771 -0.34283 0.41771 -0.34074 0.41857 -0.33889 C 0.42014 -0.33519 0.42222 -0.33149 0.42413 -0.32778 C 0.425 -0.32593 0.42569 -0.32385 0.42691 -0.32223 C 0.4283 -0.32037 0.42969 -0.31875 0.43107 -0.31667 C 0.43559 -0.30973 0.4342 -0.30949 0.43923 -0.30371 C 0.44062 -0.30232 0.44219 -0.30162 0.44357 -0.3 C 0.44496 -0.29838 0.44618 -0.29607 0.44774 -0.29445 C 0.45035 -0.2919 0.4533 -0.28982 0.45607 -0.28704 C 0.45816 -0.28496 0.4684 -0.27454 0.46979 -0.27408 L 0.47691 -0.27223 C 0.48611 -0.26621 0.47864 -0.27014 0.4908 -0.26667 C 0.49444 -0.26574 0.49809 -0.26412 0.50191 -0.26297 C 0.50416 -0.2625 0.50642 -0.26204 0.50885 -0.26111 C 0.51024 -0.26065 0.51146 -0.25996 0.51302 -0.25926 C 0.51666 -0.25811 0.52048 -0.25764 0.52413 -0.25556 C 0.52864 -0.25324 0.53455 -0.24977 0.53923 -0.24815 L 0.54479 -0.2463 C 0.54635 -0.24514 0.54757 -0.24375 0.54913 -0.2426 C 0.55191 -0.24074 0.55746 -0.23982 0.56024 -0.23889 C 0.56198 -0.23774 0.56389 -0.23681 0.5658 -0.23519 C 0.56857 -0.23311 0.57135 -0.23033 0.57396 -0.22778 C 0.57552 -0.22662 0.57673 -0.22524 0.5783 -0.22408 C 0.58524 -0.21945 0.58212 -0.22199 0.58802 -0.21667 C 0.59444 -0.20371 0.58594 -0.21945 0.59635 -0.20556 C 0.59791 -0.20348 0.59878 -0.20047 0.60052 -0.19815 C 0.60156 -0.19676 0.60347 -0.19607 0.60451 -0.19445 C 0.61614 -0.17917 0.60295 -0.19422 0.61163 -0.18149 C 0.61979 -0.16968 0.6217 -0.1669 0.62969 -0.15926 C 0.6309 -0.15811 0.63229 -0.15672 0.63385 -0.15556 C 0.63507 -0.15486 0.63663 -0.15463 0.63802 -0.15371 C 0.64028 -0.15232 0.64236 -0.14954 0.64496 -0.14815 C 0.64705 -0.14699 0.64948 -0.14699 0.65191 -0.1463 C 0.65364 -0.14584 0.65555 -0.14514 0.65746 -0.14445 C 0.66736 -0.14167 0.66111 -0.14422 0.66857 -0.14074 C 0.67726 -0.14144 0.68611 -0.14121 0.69496 -0.1426 C 0.69774 -0.14329 0.70052 -0.14491 0.7033 -0.1463 C 0.71892 -0.15486 0.71232 -0.15232 0.72274 -0.15556 C 0.72552 -0.15926 0.7276 -0.16412 0.73107 -0.16667 C 0.73472 -0.16991 0.73802 -0.17385 0.74219 -0.17593 C 0.75573 -0.1838 0.76944 -0.19167 0.78385 -0.1963 C 0.78559 -0.19699 0.7875 -0.19746 0.78941 -0.19815 C 0.80503 -0.20533 0.78854 -0.19931 0.80191 -0.20371 C 0.81285 -0.21366 0.80434 -0.20741 0.83107 -0.20741 L 0.83246 -0.20186 L 0.83663 -0.2 " pathEditMode="relative" ptsTypes="AAAAAAAAAAAAAAAAAAAAAAAAAAAAAAAAAAAAAAAAAAAAAAAAAAAAAAAAAAAAAAAAAAAAAAAAAAAAAAAAAAAAAAAAAAAAAAAAAAAAAAAAAAAAAAA">
                                      <p:cBhvr>
                                        <p:cTn id="6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8AAFD2-0204-4A24-9976-7481110C6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9723" y="242596"/>
            <a:ext cx="9163723" cy="5635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9514BB-D142-4D7B-988D-8C5C703B0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3822670" y="2752773"/>
            <a:ext cx="615335" cy="6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617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4854870"/>
          </a:xfrm>
        </p:spPr>
        <p:txBody>
          <a:bodyPr>
            <a:normAutofit/>
          </a:bodyPr>
          <a:lstStyle/>
          <a:p>
            <a:r>
              <a:rPr lang="en-US" sz="8000" b="1" dirty="0"/>
              <a:t>When we sin, how do we get back on Track?</a:t>
            </a:r>
            <a:endParaRPr lang="en-US" sz="12500" dirty="0"/>
          </a:p>
        </p:txBody>
      </p:sp>
    </p:spTree>
    <p:extLst>
      <p:ext uri="{BB962C8B-B14F-4D97-AF65-F5344CB8AC3E}">
        <p14:creationId xmlns:p14="http://schemas.microsoft.com/office/powerpoint/2010/main" val="16077874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Repent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4397767"/>
          </a:xfrm>
        </p:spPr>
        <p:txBody>
          <a:bodyPr>
            <a:normAutofit/>
          </a:bodyPr>
          <a:lstStyle/>
          <a:p>
            <a:r>
              <a:rPr lang="en-US" sz="4000" dirty="0"/>
              <a:t>Acts 8:22</a:t>
            </a:r>
          </a:p>
          <a:p>
            <a:pPr lvl="1"/>
            <a:r>
              <a:rPr lang="en-US" sz="3200" b="1" dirty="0">
                <a:solidFill>
                  <a:schemeClr val="accent1"/>
                </a:solidFill>
              </a:rPr>
              <a:t>Repent therefore of this thy wickedness</a:t>
            </a:r>
            <a:r>
              <a:rPr lang="en-US" sz="3200" dirty="0"/>
              <a:t>, and </a:t>
            </a:r>
            <a:r>
              <a:rPr lang="en-US" sz="3200" b="1" dirty="0"/>
              <a:t>pray God</a:t>
            </a:r>
            <a:r>
              <a:rPr lang="en-US" sz="3200" dirty="0"/>
              <a:t>, if perhaps the thought of thine heart may be forgiven thee.</a:t>
            </a:r>
          </a:p>
        </p:txBody>
      </p:sp>
    </p:spTree>
    <p:extLst>
      <p:ext uri="{BB962C8B-B14F-4D97-AF65-F5344CB8AC3E}">
        <p14:creationId xmlns:p14="http://schemas.microsoft.com/office/powerpoint/2010/main" val="2584927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Confess 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4397767"/>
          </a:xfrm>
        </p:spPr>
        <p:txBody>
          <a:bodyPr>
            <a:normAutofit/>
          </a:bodyPr>
          <a:lstStyle/>
          <a:p>
            <a:r>
              <a:rPr lang="en-US" sz="4000" dirty="0"/>
              <a:t>James 5:16</a:t>
            </a:r>
          </a:p>
          <a:p>
            <a:pPr lvl="1"/>
            <a:r>
              <a:rPr lang="en-US" sz="3200" dirty="0"/>
              <a:t>16 </a:t>
            </a:r>
            <a:r>
              <a:rPr lang="en-US" sz="3200" b="1" dirty="0">
                <a:solidFill>
                  <a:schemeClr val="accent1"/>
                </a:solidFill>
              </a:rPr>
              <a:t>Confess your faults one to another</a:t>
            </a:r>
            <a:r>
              <a:rPr lang="en-US" sz="3200" dirty="0"/>
              <a:t>, and </a:t>
            </a:r>
            <a:r>
              <a:rPr lang="en-US" sz="3200" b="1" dirty="0"/>
              <a:t>pray one for another</a:t>
            </a:r>
            <a:r>
              <a:rPr lang="en-US" sz="3200" dirty="0"/>
              <a:t>, that ye may be healed. The effectual fervent prayer of a righteous man availeth much.</a:t>
            </a:r>
          </a:p>
        </p:txBody>
      </p:sp>
    </p:spTree>
    <p:extLst>
      <p:ext uri="{BB962C8B-B14F-4D97-AF65-F5344CB8AC3E}">
        <p14:creationId xmlns:p14="http://schemas.microsoft.com/office/powerpoint/2010/main" val="1201169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Confess 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4397767"/>
          </a:xfrm>
        </p:spPr>
        <p:txBody>
          <a:bodyPr>
            <a:normAutofit/>
          </a:bodyPr>
          <a:lstStyle/>
          <a:p>
            <a:r>
              <a:rPr lang="en-US" sz="4000" dirty="0"/>
              <a:t>1 John 1:9</a:t>
            </a:r>
          </a:p>
          <a:p>
            <a:pPr lvl="1"/>
            <a:r>
              <a:rPr lang="en-US" sz="3200" dirty="0"/>
              <a:t>9 </a:t>
            </a:r>
            <a:r>
              <a:rPr lang="en-US" sz="3200" b="1" dirty="0">
                <a:solidFill>
                  <a:schemeClr val="accent1"/>
                </a:solidFill>
              </a:rPr>
              <a:t>If we confess our sins</a:t>
            </a:r>
            <a:r>
              <a:rPr lang="en-US" sz="3200" dirty="0"/>
              <a:t>, he is faithful and just to forgive us our sins, and to cleanse us from all unrighteousness.</a:t>
            </a:r>
          </a:p>
        </p:txBody>
      </p:sp>
    </p:spTree>
    <p:extLst>
      <p:ext uri="{BB962C8B-B14F-4D97-AF65-F5344CB8AC3E}">
        <p14:creationId xmlns:p14="http://schemas.microsoft.com/office/powerpoint/2010/main" val="22189420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3940470"/>
          </a:xfrm>
        </p:spPr>
        <p:txBody>
          <a:bodyPr>
            <a:normAutofit/>
          </a:bodyPr>
          <a:lstStyle/>
          <a:p>
            <a:r>
              <a:rPr lang="en-US" sz="8000" dirty="0"/>
              <a:t>If we </a:t>
            </a:r>
            <a:r>
              <a:rPr lang="en-US" sz="8000" b="1" dirty="0"/>
              <a:t>mess up, </a:t>
            </a:r>
            <a:br>
              <a:rPr lang="en-US" sz="8000" b="1" dirty="0"/>
            </a:br>
            <a:r>
              <a:rPr lang="en-US" sz="8000" dirty="0"/>
              <a:t>then we need to </a:t>
            </a:r>
            <a:r>
              <a:rPr lang="en-US" sz="8000" b="1" dirty="0"/>
              <a:t>Confess up.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1178752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456277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When there is confession, god is praised, sin is acknowledged, and faith is declared.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1959943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3978570"/>
          </a:xfrm>
        </p:spPr>
        <p:txBody>
          <a:bodyPr>
            <a:normAutofit/>
          </a:bodyPr>
          <a:lstStyle/>
          <a:p>
            <a:r>
              <a:rPr lang="en-US" sz="6600" b="1" dirty="0"/>
              <a:t>Confession Begins by calling sin as it really is.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294513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4130970"/>
          </a:xfrm>
        </p:spPr>
        <p:txBody>
          <a:bodyPr>
            <a:normAutofit fontScale="90000"/>
          </a:bodyPr>
          <a:lstStyle/>
          <a:p>
            <a:r>
              <a:rPr lang="en-US" sz="8800" b="1" dirty="0"/>
              <a:t>The sin is ALWAYS Condemned!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105391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3280070"/>
          </a:xfrm>
        </p:spPr>
        <p:txBody>
          <a:bodyPr>
            <a:normAutofit/>
          </a:bodyPr>
          <a:lstStyle/>
          <a:p>
            <a:r>
              <a:rPr lang="en-US" sz="6000" dirty="0"/>
              <a:t>Steps to Salvation:</a:t>
            </a:r>
            <a:br>
              <a:rPr lang="en-US" sz="7200" dirty="0"/>
            </a:br>
            <a:r>
              <a:rPr lang="en-US" sz="7200" b="1" dirty="0"/>
              <a:t>hear</a:t>
            </a:r>
          </a:p>
        </p:txBody>
      </p:sp>
    </p:spTree>
    <p:extLst>
      <p:ext uri="{BB962C8B-B14F-4D97-AF65-F5344CB8AC3E}">
        <p14:creationId xmlns:p14="http://schemas.microsoft.com/office/powerpoint/2010/main" val="9440669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3978570"/>
          </a:xfrm>
        </p:spPr>
        <p:txBody>
          <a:bodyPr>
            <a:normAutofit/>
          </a:bodyPr>
          <a:lstStyle/>
          <a:p>
            <a:r>
              <a:rPr lang="en-US" sz="6600" b="1" dirty="0"/>
              <a:t>Confession involves seeing ourselves as we really are.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1590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804520"/>
            <a:ext cx="8762998" cy="1049235"/>
          </a:xfrm>
        </p:spPr>
        <p:txBody>
          <a:bodyPr>
            <a:normAutofit/>
          </a:bodyPr>
          <a:lstStyle/>
          <a:p>
            <a:r>
              <a:rPr lang="en-US" sz="6000" b="1" dirty="0"/>
              <a:t>Pharisee/Publican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4397767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Luke 18:10-14</a:t>
            </a:r>
          </a:p>
          <a:p>
            <a:pPr lvl="1"/>
            <a:r>
              <a:rPr lang="en-US" sz="3200" dirty="0"/>
              <a:t>10 Two men went up into the temple to pray; the one a Pharisee, and the other a publican.</a:t>
            </a:r>
          </a:p>
          <a:p>
            <a:pPr lvl="1"/>
            <a:r>
              <a:rPr lang="en-US" sz="3200" dirty="0"/>
              <a:t>11 The Pharisee stood and prayed thus with himself, God, I thank thee, that I am not as other men are, extortioners, unjust, adulterers, or even as this publican.</a:t>
            </a:r>
          </a:p>
          <a:p>
            <a:pPr lvl="1"/>
            <a:r>
              <a:rPr lang="en-US" sz="3200" dirty="0"/>
              <a:t>12 I fast twice in the week, I give tithes of all that I possess.</a:t>
            </a:r>
          </a:p>
        </p:txBody>
      </p:sp>
    </p:spTree>
    <p:extLst>
      <p:ext uri="{BB962C8B-B14F-4D97-AF65-F5344CB8AC3E}">
        <p14:creationId xmlns:p14="http://schemas.microsoft.com/office/powerpoint/2010/main" val="726304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804520"/>
            <a:ext cx="8762998" cy="1049235"/>
          </a:xfrm>
        </p:spPr>
        <p:txBody>
          <a:bodyPr>
            <a:normAutofit/>
          </a:bodyPr>
          <a:lstStyle/>
          <a:p>
            <a:r>
              <a:rPr lang="en-US" sz="6000" b="1" dirty="0"/>
              <a:t>Pharisee/Publican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4037747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/>
              <a:t>Luke 18:10-14</a:t>
            </a:r>
          </a:p>
          <a:p>
            <a:pPr lvl="1"/>
            <a:r>
              <a:rPr lang="en-US" sz="3200" dirty="0"/>
              <a:t>13 And the publican, standing afar off, would not lift up so much as his eyes unto heaven, but smote upon his breast, saying, God be merciful to me a sinner.</a:t>
            </a:r>
          </a:p>
          <a:p>
            <a:pPr lvl="1"/>
            <a:r>
              <a:rPr lang="en-US" sz="3200" dirty="0"/>
              <a:t>14 I tell you, this man went down to his house justified rather than the other: for every one that </a:t>
            </a:r>
            <a:r>
              <a:rPr lang="en-US" sz="3200" dirty="0" err="1"/>
              <a:t>exalteth</a:t>
            </a:r>
            <a:r>
              <a:rPr lang="en-US" sz="3200" dirty="0"/>
              <a:t> himself shall be abased; and he that </a:t>
            </a:r>
            <a:r>
              <a:rPr lang="en-US" sz="3200" dirty="0" err="1"/>
              <a:t>humbleth</a:t>
            </a:r>
            <a:r>
              <a:rPr lang="en-US" sz="3200" dirty="0"/>
              <a:t> himself shall be exalted.</a:t>
            </a:r>
          </a:p>
        </p:txBody>
      </p:sp>
    </p:spTree>
    <p:extLst>
      <p:ext uri="{BB962C8B-B14F-4D97-AF65-F5344CB8AC3E}">
        <p14:creationId xmlns:p14="http://schemas.microsoft.com/office/powerpoint/2010/main" val="1516900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3978570"/>
          </a:xfrm>
        </p:spPr>
        <p:txBody>
          <a:bodyPr>
            <a:normAutofit/>
          </a:bodyPr>
          <a:lstStyle/>
          <a:p>
            <a:r>
              <a:rPr lang="en-US" sz="6600" b="1" dirty="0"/>
              <a:t>Confession releases us of guilt.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843455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330201"/>
            <a:ext cx="8762999" cy="5723280"/>
          </a:xfrm>
        </p:spPr>
        <p:txBody>
          <a:bodyPr>
            <a:normAutofit fontScale="77500" lnSpcReduction="20000"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Psalms 32:1-5</a:t>
            </a:r>
          </a:p>
          <a:p>
            <a:pPr lvl="1"/>
            <a:r>
              <a:rPr lang="en-US" sz="3200" dirty="0"/>
              <a:t>32 Blessed is he whose transgression is forgiven, whose sin is covered.</a:t>
            </a:r>
          </a:p>
          <a:p>
            <a:pPr lvl="1"/>
            <a:r>
              <a:rPr lang="en-US" sz="3200" dirty="0"/>
              <a:t>2 Blessed is the man unto whom the Lord </a:t>
            </a:r>
            <a:r>
              <a:rPr lang="en-US" sz="3200" dirty="0" err="1"/>
              <a:t>imputeth</a:t>
            </a:r>
            <a:r>
              <a:rPr lang="en-US" sz="3200" dirty="0"/>
              <a:t> not iniquity, and in whose spirit there is no guile.</a:t>
            </a:r>
          </a:p>
          <a:p>
            <a:pPr lvl="1"/>
            <a:r>
              <a:rPr lang="en-US" sz="3200" dirty="0"/>
              <a:t>3 When I kept silence, my bones waxed old through my roaring all the day long.</a:t>
            </a:r>
          </a:p>
          <a:p>
            <a:pPr lvl="1"/>
            <a:r>
              <a:rPr lang="en-US" sz="3200" dirty="0"/>
              <a:t>4 For day and night thy hand was heavy upon me: my moisture is turned into the drought of summer. Selah.</a:t>
            </a:r>
          </a:p>
          <a:p>
            <a:pPr lvl="1"/>
            <a:r>
              <a:rPr lang="en-US" sz="3200" dirty="0"/>
              <a:t>5 </a:t>
            </a:r>
            <a:r>
              <a:rPr lang="en-US" sz="3200" b="1" dirty="0">
                <a:solidFill>
                  <a:schemeClr val="accent1"/>
                </a:solidFill>
              </a:rPr>
              <a:t>I acknowledge my sin unto thee, </a:t>
            </a:r>
            <a:r>
              <a:rPr lang="en-US" sz="3200" dirty="0"/>
              <a:t>and mine iniquity have I not hid. I said, </a:t>
            </a:r>
            <a:r>
              <a:rPr lang="en-US" sz="3200" b="1" dirty="0">
                <a:solidFill>
                  <a:schemeClr val="accent1"/>
                </a:solidFill>
              </a:rPr>
              <a:t>I will confess my transgressions unto the Lord; and thou </a:t>
            </a:r>
            <a:r>
              <a:rPr lang="en-US" sz="3200" b="1" dirty="0" err="1">
                <a:solidFill>
                  <a:schemeClr val="accent1"/>
                </a:solidFill>
              </a:rPr>
              <a:t>forgavest</a:t>
            </a:r>
            <a:r>
              <a:rPr lang="en-US" sz="3200" b="1" dirty="0">
                <a:solidFill>
                  <a:schemeClr val="accent1"/>
                </a:solidFill>
              </a:rPr>
              <a:t> the iniquity (GUILT) of my sin.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86743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355600"/>
            <a:ext cx="8572500" cy="5232400"/>
          </a:xfrm>
        </p:spPr>
        <p:txBody>
          <a:bodyPr>
            <a:normAutofit/>
          </a:bodyPr>
          <a:lstStyle/>
          <a:p>
            <a:r>
              <a:rPr lang="en-US" sz="8800" b="1" dirty="0"/>
              <a:t>Why do we have a hard time confessing?</a:t>
            </a:r>
            <a:endParaRPr lang="en-US" sz="21600" dirty="0"/>
          </a:p>
        </p:txBody>
      </p:sp>
    </p:spTree>
    <p:extLst>
      <p:ext uri="{BB962C8B-B14F-4D97-AF65-F5344CB8AC3E}">
        <p14:creationId xmlns:p14="http://schemas.microsoft.com/office/powerpoint/2010/main" val="3342471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152400"/>
            <a:ext cx="8572500" cy="56642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Lack of humility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What will people think?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Lack of Fear in God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Not willing to change</a:t>
            </a:r>
            <a:br>
              <a:rPr lang="en-US" sz="4800" b="1" dirty="0"/>
            </a:br>
            <a:br>
              <a:rPr lang="en-US" sz="4800" b="1" dirty="0"/>
            </a:br>
            <a:r>
              <a:rPr lang="en-US" sz="4800" b="1" dirty="0"/>
              <a:t>Won’t admit wrongs</a:t>
            </a:r>
          </a:p>
        </p:txBody>
      </p:sp>
    </p:spTree>
    <p:extLst>
      <p:ext uri="{BB962C8B-B14F-4D97-AF65-F5344CB8AC3E}">
        <p14:creationId xmlns:p14="http://schemas.microsoft.com/office/powerpoint/2010/main" val="10414006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152400"/>
            <a:ext cx="8572500" cy="5664200"/>
          </a:xfrm>
        </p:spPr>
        <p:txBody>
          <a:bodyPr>
            <a:normAutofit/>
          </a:bodyPr>
          <a:lstStyle/>
          <a:p>
            <a:pPr algn="l"/>
            <a:r>
              <a:rPr lang="en-US" sz="6000" b="1" dirty="0"/>
              <a:t>Confession….</a:t>
            </a:r>
            <a:br>
              <a:rPr lang="en-US" sz="4400" b="1" dirty="0"/>
            </a:br>
            <a:r>
              <a:rPr lang="en-US" sz="4000" dirty="0"/>
              <a:t>restores our reliance on the Lord. 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Restores our relationship with God.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Step in bringing about change.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709211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152400"/>
            <a:ext cx="8572500" cy="4991100"/>
          </a:xfrm>
        </p:spPr>
        <p:txBody>
          <a:bodyPr>
            <a:normAutofit/>
          </a:bodyPr>
          <a:lstStyle/>
          <a:p>
            <a:r>
              <a:rPr lang="en-US" sz="6000" b="1" u="sng" dirty="0"/>
              <a:t>2 Choices When we look at our sin:</a:t>
            </a:r>
            <a:br>
              <a:rPr lang="en-US" sz="4000" b="1" u="sng" dirty="0"/>
            </a:br>
            <a:br>
              <a:rPr lang="en-US" sz="4000" b="1" dirty="0"/>
            </a:br>
            <a:r>
              <a:rPr lang="en-US" sz="6000" dirty="0"/>
              <a:t>1. Confession</a:t>
            </a:r>
            <a:br>
              <a:rPr lang="en-US" sz="4000" dirty="0"/>
            </a:br>
            <a:r>
              <a:rPr lang="en-US" sz="4000" dirty="0"/>
              <a:t>or</a:t>
            </a:r>
            <a:br>
              <a:rPr lang="en-US" sz="4000" dirty="0"/>
            </a:br>
            <a:r>
              <a:rPr lang="en-US" sz="6000" dirty="0"/>
              <a:t>2. Denial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467817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244475"/>
            <a:ext cx="8572500" cy="1362370"/>
          </a:xfrm>
        </p:spPr>
        <p:txBody>
          <a:bodyPr>
            <a:normAutofit/>
          </a:bodyPr>
          <a:lstStyle/>
          <a:p>
            <a:r>
              <a:rPr lang="en-US" sz="8800" b="1" dirty="0"/>
              <a:t>Jesus </a:t>
            </a:r>
            <a:endParaRPr lang="en-US" sz="1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6B7AB8-D999-4A30-87A7-4B03A23FB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050" y="1644944"/>
            <a:ext cx="3295650" cy="4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7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HEAR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3450613"/>
          </a:xfrm>
        </p:spPr>
        <p:txBody>
          <a:bodyPr>
            <a:normAutofit/>
          </a:bodyPr>
          <a:lstStyle/>
          <a:p>
            <a:r>
              <a:rPr lang="en-US" sz="4000" dirty="0"/>
              <a:t>Romans 10:17</a:t>
            </a:r>
          </a:p>
          <a:p>
            <a:pPr lvl="1"/>
            <a:r>
              <a:rPr lang="en-US" sz="3200" dirty="0"/>
              <a:t>17 So then faith cometh by hearing, and hearing by the word of God.</a:t>
            </a:r>
          </a:p>
        </p:txBody>
      </p:sp>
    </p:spTree>
    <p:extLst>
      <p:ext uri="{BB962C8B-B14F-4D97-AF65-F5344CB8AC3E}">
        <p14:creationId xmlns:p14="http://schemas.microsoft.com/office/powerpoint/2010/main" val="53508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321920"/>
            <a:ext cx="7454899" cy="1049235"/>
          </a:xfrm>
        </p:spPr>
        <p:txBody>
          <a:bodyPr>
            <a:normAutofit/>
          </a:bodyPr>
          <a:lstStyle/>
          <a:p>
            <a:r>
              <a:rPr lang="en-US" sz="6000" b="1" dirty="0"/>
              <a:t>HEAR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371155"/>
            <a:ext cx="8788399" cy="3073845"/>
          </a:xfrm>
        </p:spPr>
        <p:txBody>
          <a:bodyPr>
            <a:normAutofit/>
          </a:bodyPr>
          <a:lstStyle/>
          <a:p>
            <a:r>
              <a:rPr lang="en-US" sz="4000" dirty="0"/>
              <a:t>Mark 16:15</a:t>
            </a:r>
          </a:p>
          <a:p>
            <a:pPr lvl="1"/>
            <a:r>
              <a:rPr lang="en-US" sz="3200" dirty="0"/>
              <a:t>15 And he said unto them, Go ye into all the world, and </a:t>
            </a:r>
            <a:r>
              <a:rPr lang="en-US" sz="3200" b="1" dirty="0">
                <a:solidFill>
                  <a:schemeClr val="accent1"/>
                </a:solidFill>
              </a:rPr>
              <a:t>preach the gospel to every creature.</a:t>
            </a:r>
          </a:p>
        </p:txBody>
      </p:sp>
    </p:spTree>
    <p:extLst>
      <p:ext uri="{BB962C8B-B14F-4D97-AF65-F5344CB8AC3E}">
        <p14:creationId xmlns:p14="http://schemas.microsoft.com/office/powerpoint/2010/main" val="2474398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321920"/>
            <a:ext cx="7454899" cy="1049235"/>
          </a:xfrm>
        </p:spPr>
        <p:txBody>
          <a:bodyPr>
            <a:normAutofit/>
          </a:bodyPr>
          <a:lstStyle/>
          <a:p>
            <a:r>
              <a:rPr lang="en-US" sz="6000" b="1" dirty="0"/>
              <a:t>HEAR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900" y="1371155"/>
            <a:ext cx="8788399" cy="5372546"/>
          </a:xfrm>
        </p:spPr>
        <p:txBody>
          <a:bodyPr>
            <a:normAutofit fontScale="47500" lnSpcReduction="20000"/>
          </a:bodyPr>
          <a:lstStyle/>
          <a:p>
            <a:r>
              <a:rPr lang="en-US" sz="7600" dirty="0"/>
              <a:t>1 Corinthians 15:1-4</a:t>
            </a:r>
          </a:p>
          <a:p>
            <a:pPr lvl="1"/>
            <a:r>
              <a:rPr lang="en-US" sz="5100" dirty="0"/>
              <a:t>Moreover, brethren, I declare unto you the gospel which I preached unto you, which also ye have received, and wherein ye stand;</a:t>
            </a:r>
          </a:p>
          <a:p>
            <a:pPr lvl="1"/>
            <a:r>
              <a:rPr lang="en-US" sz="5100" dirty="0"/>
              <a:t>2 By which also ye are saved, if ye keep in memory what I preached unto you, unless ye have believed in vain.</a:t>
            </a:r>
          </a:p>
          <a:p>
            <a:pPr lvl="1"/>
            <a:r>
              <a:rPr lang="en-US" sz="5100" dirty="0"/>
              <a:t>3 For I delivered unto you first of all that which I also received, </a:t>
            </a:r>
            <a:r>
              <a:rPr lang="en-US" sz="5100" b="1" dirty="0">
                <a:solidFill>
                  <a:schemeClr val="accent1"/>
                </a:solidFill>
              </a:rPr>
              <a:t>how that Christ died for our sins </a:t>
            </a:r>
            <a:r>
              <a:rPr lang="en-US" sz="5100" dirty="0"/>
              <a:t>according to the scriptures;</a:t>
            </a:r>
          </a:p>
          <a:p>
            <a:pPr lvl="1"/>
            <a:r>
              <a:rPr lang="en-US" sz="5100" dirty="0"/>
              <a:t>4 And that </a:t>
            </a:r>
            <a:r>
              <a:rPr lang="en-US" sz="5100" b="1" dirty="0"/>
              <a:t>he </a:t>
            </a:r>
            <a:r>
              <a:rPr lang="en-US" sz="5100" b="1" dirty="0">
                <a:solidFill>
                  <a:schemeClr val="accent1"/>
                </a:solidFill>
              </a:rPr>
              <a:t>was buried</a:t>
            </a:r>
            <a:r>
              <a:rPr lang="en-US" sz="5100" dirty="0"/>
              <a:t>, and that </a:t>
            </a:r>
            <a:r>
              <a:rPr lang="en-US" sz="5100" b="1" dirty="0">
                <a:solidFill>
                  <a:schemeClr val="accent1"/>
                </a:solidFill>
              </a:rPr>
              <a:t>he rose again </a:t>
            </a:r>
            <a:r>
              <a:rPr lang="en-US" sz="5100" dirty="0"/>
              <a:t>the third day according to the scriptures:</a:t>
            </a:r>
          </a:p>
        </p:txBody>
      </p:sp>
    </p:spTree>
    <p:extLst>
      <p:ext uri="{BB962C8B-B14F-4D97-AF65-F5344CB8AC3E}">
        <p14:creationId xmlns:p14="http://schemas.microsoft.com/office/powerpoint/2010/main" val="49891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439E-BA1E-4C90-9508-E47CA3727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100" y="796630"/>
            <a:ext cx="8572500" cy="3280070"/>
          </a:xfrm>
        </p:spPr>
        <p:txBody>
          <a:bodyPr>
            <a:normAutofit/>
          </a:bodyPr>
          <a:lstStyle/>
          <a:p>
            <a:r>
              <a:rPr lang="en-US" sz="6000" dirty="0"/>
              <a:t>Steps to Salvation:</a:t>
            </a:r>
            <a:br>
              <a:rPr lang="en-US" sz="7200" dirty="0"/>
            </a:br>
            <a:r>
              <a:rPr lang="en-US" sz="7200" b="1" dirty="0"/>
              <a:t>bELIEVE</a:t>
            </a:r>
          </a:p>
        </p:txBody>
      </p:sp>
    </p:spTree>
    <p:extLst>
      <p:ext uri="{BB962C8B-B14F-4D97-AF65-F5344CB8AC3E}">
        <p14:creationId xmlns:p14="http://schemas.microsoft.com/office/powerpoint/2010/main" val="3112256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EC1B0-F766-4C0A-87D7-9BBE3AE5B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804520"/>
            <a:ext cx="7454899" cy="1049235"/>
          </a:xfrm>
        </p:spPr>
        <p:txBody>
          <a:bodyPr>
            <a:normAutofit/>
          </a:bodyPr>
          <a:lstStyle/>
          <a:p>
            <a:r>
              <a:rPr lang="en-US" sz="6000" b="1" dirty="0"/>
              <a:t>BELIEVE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276BD-323F-4312-A57C-D80B17AFC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15733"/>
            <a:ext cx="8762999" cy="3915167"/>
          </a:xfrm>
        </p:spPr>
        <p:txBody>
          <a:bodyPr>
            <a:normAutofit/>
          </a:bodyPr>
          <a:lstStyle/>
          <a:p>
            <a:r>
              <a:rPr lang="en-US" sz="4000" dirty="0"/>
              <a:t>Acts 16:30-31</a:t>
            </a:r>
          </a:p>
          <a:p>
            <a:pPr lvl="1"/>
            <a:r>
              <a:rPr lang="en-US" sz="3200" dirty="0"/>
              <a:t>30 And brought them out, and said, </a:t>
            </a:r>
            <a:r>
              <a:rPr lang="en-US" sz="3200" b="1" dirty="0"/>
              <a:t>Sirs, what must I do to be saved?</a:t>
            </a:r>
          </a:p>
          <a:p>
            <a:pPr lvl="1"/>
            <a:r>
              <a:rPr lang="en-US" sz="3200" dirty="0"/>
              <a:t>31 And they said, </a:t>
            </a:r>
            <a:r>
              <a:rPr lang="en-US" sz="3200" b="1" dirty="0">
                <a:solidFill>
                  <a:schemeClr val="accent1"/>
                </a:solidFill>
              </a:rPr>
              <a:t>Believe on the Lord Jesus Christ</a:t>
            </a:r>
            <a:r>
              <a:rPr lang="en-US" sz="3200" dirty="0"/>
              <a:t>, and thou shalt be saved, and thy house.</a:t>
            </a:r>
          </a:p>
        </p:txBody>
      </p:sp>
    </p:spTree>
    <p:extLst>
      <p:ext uri="{BB962C8B-B14F-4D97-AF65-F5344CB8AC3E}">
        <p14:creationId xmlns:p14="http://schemas.microsoft.com/office/powerpoint/2010/main" val="270405134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43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170</TotalTime>
  <Words>2389</Words>
  <Application>Microsoft Office PowerPoint</Application>
  <PresentationFormat>On-screen Show (4:3)</PresentationFormat>
  <Paragraphs>230</Paragraphs>
  <Slides>49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Rockwell</vt:lpstr>
      <vt:lpstr>Gallery</vt:lpstr>
      <vt:lpstr>PowerPoint Presentation</vt:lpstr>
      <vt:lpstr>How Do I get Rid of sin?</vt:lpstr>
      <vt:lpstr>Arise!</vt:lpstr>
      <vt:lpstr>Steps to Salvation: hear</vt:lpstr>
      <vt:lpstr>HEAR</vt:lpstr>
      <vt:lpstr>HEAR what?</vt:lpstr>
      <vt:lpstr>HEAR what?</vt:lpstr>
      <vt:lpstr>Steps to Salvation: bELIEVE</vt:lpstr>
      <vt:lpstr>BELIEVE What?</vt:lpstr>
      <vt:lpstr>BELIEVE What?</vt:lpstr>
      <vt:lpstr>BELIEVE</vt:lpstr>
      <vt:lpstr>Steps to Salvation: rEPENT</vt:lpstr>
      <vt:lpstr>REPENT</vt:lpstr>
      <vt:lpstr>REPENT</vt:lpstr>
      <vt:lpstr>REPENTance</vt:lpstr>
      <vt:lpstr>REPENTance Demonstrated</vt:lpstr>
      <vt:lpstr>Steps to Salvation: Confess</vt:lpstr>
      <vt:lpstr>Confess</vt:lpstr>
      <vt:lpstr>Confess Jesus</vt:lpstr>
      <vt:lpstr>Confess</vt:lpstr>
      <vt:lpstr>Steps to Salvation: Be Baptized</vt:lpstr>
      <vt:lpstr>Be Baptized</vt:lpstr>
      <vt:lpstr>Be Baptized</vt:lpstr>
      <vt:lpstr>Be Baptized</vt:lpstr>
      <vt:lpstr>Be Baptized</vt:lpstr>
      <vt:lpstr>New Life</vt:lpstr>
      <vt:lpstr>What if I start to Backslide?  What if I fall back in sin?</vt:lpstr>
      <vt:lpstr>Progressing or Regressing</vt:lpstr>
      <vt:lpstr>  Falling Away  1. Self-confidence  -Prideful, confident in self not God 2. Lack of Prayer  -stop Praying 3. Following at a distance  -distance our self from the Lord </vt:lpstr>
      <vt:lpstr>PowerPoint Presentation</vt:lpstr>
      <vt:lpstr>PowerPoint Presentation</vt:lpstr>
      <vt:lpstr>When we sin, how do we get back on Track?</vt:lpstr>
      <vt:lpstr>Repent</vt:lpstr>
      <vt:lpstr>Confess Sins</vt:lpstr>
      <vt:lpstr>Confess Sins</vt:lpstr>
      <vt:lpstr>If we mess up,  then we need to Confess up.</vt:lpstr>
      <vt:lpstr>When there is confession, god is praised, sin is acknowledged, and faith is declared.</vt:lpstr>
      <vt:lpstr>Confession Begins by calling sin as it really is.</vt:lpstr>
      <vt:lpstr>The sin is ALWAYS Condemned!</vt:lpstr>
      <vt:lpstr>Confession involves seeing ourselves as we really are.</vt:lpstr>
      <vt:lpstr>Pharisee/Publican</vt:lpstr>
      <vt:lpstr>Pharisee/Publican</vt:lpstr>
      <vt:lpstr>Confession releases us of guilt.</vt:lpstr>
      <vt:lpstr>PowerPoint Presentation</vt:lpstr>
      <vt:lpstr>Why do we have a hard time confessing?</vt:lpstr>
      <vt:lpstr>Lack of humility  What will people think?  Lack of Fear in God  Not willing to change  Won’t admit wrongs</vt:lpstr>
      <vt:lpstr>Confession…. restores our reliance on the Lord.   Restores our relationship with God.  1st Step in bringing about change.</vt:lpstr>
      <vt:lpstr>2 Choices When we look at our sin:  1. Confession or 2. Denial</vt:lpstr>
      <vt:lpstr>Jesus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Confession</dc:title>
  <dc:creator>Auditorium</dc:creator>
  <cp:lastModifiedBy>Auditorium</cp:lastModifiedBy>
  <cp:revision>20</cp:revision>
  <dcterms:created xsi:type="dcterms:W3CDTF">2019-05-12T02:51:19Z</dcterms:created>
  <dcterms:modified xsi:type="dcterms:W3CDTF">2019-05-12T20:20:45Z</dcterms:modified>
</cp:coreProperties>
</file>