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7" r:id="rId3"/>
    <p:sldId id="266" r:id="rId4"/>
    <p:sldId id="261" r:id="rId5"/>
    <p:sldId id="268" r:id="rId6"/>
    <p:sldId id="270" r:id="rId7"/>
    <p:sldId id="271" r:id="rId8"/>
    <p:sldId id="279" r:id="rId9"/>
    <p:sldId id="262" r:id="rId10"/>
    <p:sldId id="263" r:id="rId11"/>
    <p:sldId id="265" r:id="rId12"/>
    <p:sldId id="278" r:id="rId13"/>
    <p:sldId id="273"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3886" autoAdjust="0"/>
  </p:normalViewPr>
  <p:slideViewPr>
    <p:cSldViewPr snapToGrid="0">
      <p:cViewPr varScale="1">
        <p:scale>
          <a:sx n="58" d="100"/>
          <a:sy n="58" d="100"/>
        </p:scale>
        <p:origin x="246" y="42"/>
      </p:cViewPr>
      <p:guideLst/>
    </p:cSldViewPr>
  </p:slideViewPr>
  <p:outlineViewPr>
    <p:cViewPr>
      <p:scale>
        <a:sx n="33" d="100"/>
        <a:sy n="33" d="100"/>
      </p:scale>
      <p:origin x="0" y="-113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C164C15-4537-4185-98E7-10CBA0F9316A}" type="datetimeFigureOut">
              <a:rPr lang="en-US" smtClean="0"/>
              <a:t>9/18/2016</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B42E431-178E-4F17-BCA8-8A9B6D0C0C47}"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149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64C15-4537-4185-98E7-10CBA0F9316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94747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64C15-4537-4185-98E7-10CBA0F9316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85909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64C15-4537-4185-98E7-10CBA0F9316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310107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164C15-4537-4185-98E7-10CBA0F9316A}"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2E431-178E-4F17-BCA8-8A9B6D0C0C47}"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49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164C15-4537-4185-98E7-10CBA0F9316A}"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215166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164C15-4537-4185-98E7-10CBA0F9316A}"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224176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164C15-4537-4185-98E7-10CBA0F9316A}"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44186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64C15-4537-4185-98E7-10CBA0F9316A}"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351952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C164C15-4537-4185-98E7-10CBA0F9316A}"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230877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C164C15-4537-4185-98E7-10CBA0F9316A}"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2E431-178E-4F17-BCA8-8A9B6D0C0C47}" type="slidenum">
              <a:rPr lang="en-US" smtClean="0"/>
              <a:t>‹#›</a:t>
            </a:fld>
            <a:endParaRPr lang="en-US"/>
          </a:p>
        </p:txBody>
      </p:sp>
    </p:spTree>
    <p:extLst>
      <p:ext uri="{BB962C8B-B14F-4D97-AF65-F5344CB8AC3E}">
        <p14:creationId xmlns:p14="http://schemas.microsoft.com/office/powerpoint/2010/main" val="237895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2C164C15-4537-4185-98E7-10CBA0F9316A}" type="datetimeFigureOut">
              <a:rPr lang="en-US" smtClean="0"/>
              <a:t>9/18/2016</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6B42E431-178E-4F17-BCA8-8A9B6D0C0C47}" type="slidenum">
              <a:rPr lang="en-US" smtClean="0"/>
              <a:t>‹#›</a:t>
            </a:fld>
            <a:endParaRPr lang="en-US"/>
          </a:p>
        </p:txBody>
      </p:sp>
    </p:spTree>
    <p:extLst>
      <p:ext uri="{BB962C8B-B14F-4D97-AF65-F5344CB8AC3E}">
        <p14:creationId xmlns:p14="http://schemas.microsoft.com/office/powerpoint/2010/main" val="89998692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Lessons from the lawn mower </a:t>
            </a:r>
          </a:p>
        </p:txBody>
      </p:sp>
      <p:sp>
        <p:nvSpPr>
          <p:cNvPr id="3" name="Subtitle 2"/>
          <p:cNvSpPr>
            <a:spLocks noGrp="1"/>
          </p:cNvSpPr>
          <p:nvPr>
            <p:ph type="subTitle" idx="1"/>
          </p:nvPr>
        </p:nvSpPr>
        <p:spPr>
          <a:xfrm>
            <a:off x="477672" y="3869635"/>
            <a:ext cx="8065828" cy="1388165"/>
          </a:xfrm>
        </p:spPr>
        <p:txBody>
          <a:bodyPr>
            <a:noAutofit/>
          </a:bodyPr>
          <a:lstStyle/>
          <a:p>
            <a:endParaRPr lang="en-US" sz="5400" dirty="0"/>
          </a:p>
          <a:p>
            <a:r>
              <a:rPr lang="en-US" sz="5400" dirty="0"/>
              <a:t>What is your quiet place?</a:t>
            </a:r>
          </a:p>
        </p:txBody>
      </p:sp>
      <p:cxnSp>
        <p:nvCxnSpPr>
          <p:cNvPr id="4" name="Straight Connector 3"/>
          <p:cNvCxnSpPr/>
          <p:nvPr/>
        </p:nvCxnSpPr>
        <p:spPr>
          <a:xfrm flipV="1">
            <a:off x="4680811" y="5550568"/>
            <a:ext cx="1495400" cy="6460"/>
          </a:xfrm>
          <a:prstGeom prst="line">
            <a:avLst/>
          </a:prstGeom>
          <a:noFill/>
          <a:ln w="127000" cap="flat" cmpd="sng" algn="ctr">
            <a:solidFill>
              <a:srgbClr val="FFFF0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604611" y="3575827"/>
            <a:ext cx="890587" cy="2064400"/>
          </a:xfrm>
          <a:prstGeom prst="rect">
            <a:avLst/>
          </a:prstGeom>
          <a:noFill/>
          <a:ln w="9525">
            <a:noFill/>
            <a:miter lim="800000"/>
            <a:headEnd/>
            <a:tailEnd/>
          </a:ln>
        </p:spPr>
      </p:pic>
    </p:spTree>
    <p:extLst>
      <p:ext uri="{BB962C8B-B14F-4D97-AF65-F5344CB8AC3E}">
        <p14:creationId xmlns:p14="http://schemas.microsoft.com/office/powerpoint/2010/main" val="203007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3000"/>
                                        <p:tgtEl>
                                          <p:spTgt spid="3">
                                            <p:txEl>
                                              <p:pRg st="1" end="1"/>
                                            </p:txEl>
                                          </p:spTgt>
                                        </p:tgtEl>
                                      </p:cBhvr>
                                    </p:animEffect>
                                  </p:childTnLst>
                                </p:cTn>
                              </p:par>
                            </p:childTnLst>
                          </p:cTn>
                        </p:par>
                        <p:par>
                          <p:cTn id="8" fill="hold">
                            <p:stCondLst>
                              <p:cond delay="3000"/>
                            </p:stCondLst>
                            <p:childTnLst>
                              <p:par>
                                <p:cTn id="9" presetID="1" presetClass="entr" presetSubtype="0"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325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par>
                                <p:cTn id="15" presetID="0" presetClass="path" presetSubtype="0" fill="hold" nodeType="withEffect">
                                  <p:stCondLst>
                                    <p:cond delay="0"/>
                                  </p:stCondLst>
                                  <p:childTnLst>
                                    <p:animMotion origin="layout" path="M 3.05556E-6 7.40741E-7 L 0.15833 0.00185 " pathEditMode="relative" rAng="0" ptsTypes="AA">
                                      <p:cBhvr>
                                        <p:cTn id="16" dur="1000" fill="hold"/>
                                        <p:tgtEl>
                                          <p:spTgt spid="5"/>
                                        </p:tgtEl>
                                        <p:attrNameLst>
                                          <p:attrName>ppt_x</p:attrName>
                                          <p:attrName>ppt_y</p:attrName>
                                        </p:attrNameLst>
                                      </p:cBhvr>
                                      <p:rCtr x="7917" y="93"/>
                                    </p:animMotion>
                                  </p:childTnLst>
                                </p:cTn>
                              </p:par>
                            </p:childTnLst>
                          </p:cTn>
                        </p:par>
                        <p:par>
                          <p:cTn id="17" fill="hold">
                            <p:stCondLst>
                              <p:cond delay="4250"/>
                            </p:stCondLst>
                            <p:childTnLst>
                              <p:par>
                                <p:cTn id="18" presetID="1" presetClass="exit" presetSubtype="0" fill="hold" nodeType="afterEffect">
                                  <p:stCondLst>
                                    <p:cond delay="0"/>
                                  </p:stCondLst>
                                  <p:childTnLst>
                                    <p:set>
                                      <p:cBhvr>
                                        <p:cTn id="19" dur="1" fill="hold">
                                          <p:stCondLst>
                                            <p:cond delay="0"/>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up)">
                                      <p:cBhvr>
                                        <p:cTn id="2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547" y="609600"/>
            <a:ext cx="7824865" cy="1356360"/>
          </a:xfrm>
        </p:spPr>
        <p:txBody>
          <a:bodyPr/>
          <a:lstStyle/>
          <a:p>
            <a:r>
              <a:rPr lang="en-US" dirty="0">
                <a:solidFill>
                  <a:srgbClr val="A6B727"/>
                </a:solidFill>
              </a:rPr>
              <a:t>We worry about the neighbor’s yard</a:t>
            </a:r>
            <a:endParaRPr lang="en-US" dirty="0"/>
          </a:p>
        </p:txBody>
      </p:sp>
      <p:sp>
        <p:nvSpPr>
          <p:cNvPr id="3" name="Content Placeholder 2"/>
          <p:cNvSpPr>
            <a:spLocks noGrp="1"/>
          </p:cNvSpPr>
          <p:nvPr>
            <p:ph idx="1"/>
          </p:nvPr>
        </p:nvSpPr>
        <p:spPr/>
        <p:txBody>
          <a:bodyPr/>
          <a:lstStyle/>
          <a:p>
            <a:r>
              <a:rPr lang="en-US" sz="2800" dirty="0"/>
              <a:t>Philippians 2:10-11 (NKJV)</a:t>
            </a:r>
          </a:p>
          <a:p>
            <a:r>
              <a:rPr lang="en-US" sz="2800" dirty="0"/>
              <a:t>10 that at the name of Jesus every knee should bow, of those in heaven, and of those on earth, and of those under the earth,  11 and that every tongue should confess that Jesus Christ is Lord, to the glory of God the Father.</a:t>
            </a:r>
          </a:p>
          <a:p>
            <a:endParaRPr lang="en-US" dirty="0"/>
          </a:p>
        </p:txBody>
      </p:sp>
    </p:spTree>
    <p:extLst>
      <p:ext uri="{BB962C8B-B14F-4D97-AF65-F5344CB8AC3E}">
        <p14:creationId xmlns:p14="http://schemas.microsoft.com/office/powerpoint/2010/main" val="344740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Sometimes it turns out great</a:t>
            </a:r>
          </a:p>
        </p:txBody>
      </p:sp>
      <p:sp>
        <p:nvSpPr>
          <p:cNvPr id="3" name="Content Placeholder 2"/>
          <p:cNvSpPr>
            <a:spLocks noGrp="1"/>
          </p:cNvSpPr>
          <p:nvPr>
            <p:ph idx="1"/>
          </p:nvPr>
        </p:nvSpPr>
        <p:spPr/>
        <p:txBody>
          <a:bodyPr>
            <a:normAutofit/>
          </a:bodyPr>
          <a:lstStyle/>
          <a:p>
            <a:r>
              <a:rPr lang="en-US" sz="2800" dirty="0"/>
              <a:t>Matthew 25:23 (NKJV)</a:t>
            </a:r>
          </a:p>
          <a:p>
            <a:r>
              <a:rPr lang="en-US" sz="2800" dirty="0"/>
              <a:t>23 His lord said to him, ‘Well done, good and faithful servant; you have been faithful over a few things, I will make you ruler over many things. Enter into the joy of your lord.’</a:t>
            </a:r>
          </a:p>
        </p:txBody>
      </p:sp>
      <p:cxnSp>
        <p:nvCxnSpPr>
          <p:cNvPr id="4" name="Straight Connector 3"/>
          <p:cNvCxnSpPr/>
          <p:nvPr/>
        </p:nvCxnSpPr>
        <p:spPr>
          <a:xfrm flipV="1">
            <a:off x="4568516" y="2983832"/>
            <a:ext cx="1511442" cy="6526"/>
          </a:xfrm>
          <a:prstGeom prst="line">
            <a:avLst/>
          </a:prstGeom>
          <a:noFill/>
          <a:ln w="889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492316" y="1025200"/>
            <a:ext cx="890587" cy="2064400"/>
          </a:xfrm>
          <a:prstGeom prst="rect">
            <a:avLst/>
          </a:prstGeom>
          <a:noFill/>
          <a:ln w="9525">
            <a:noFill/>
            <a:miter lim="800000"/>
            <a:headEnd/>
            <a:tailEnd/>
          </a:ln>
        </p:spPr>
      </p:pic>
    </p:spTree>
    <p:extLst>
      <p:ext uri="{BB962C8B-B14F-4D97-AF65-F5344CB8AC3E}">
        <p14:creationId xmlns:p14="http://schemas.microsoft.com/office/powerpoint/2010/main" val="161018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000"/>
                                        <p:tgtEl>
                                          <p:spTgt spid="3">
                                            <p:txEl>
                                              <p:pRg st="1" end="1"/>
                                            </p:txEl>
                                          </p:spTgt>
                                        </p:tgtEl>
                                      </p:cBhvr>
                                    </p:animEffect>
                                  </p:childTnLst>
                                </p:cTn>
                              </p:par>
                            </p:childTnLst>
                          </p:cTn>
                        </p:par>
                        <p:par>
                          <p:cTn id="17" fill="hold">
                            <p:stCondLst>
                              <p:cond delay="2500"/>
                            </p:stCondLst>
                            <p:childTnLst>
                              <p:par>
                                <p:cTn id="18" presetID="1" presetClass="entr" presetSubtype="0" fill="hold" nodeType="afterEffect">
                                  <p:stCondLst>
                                    <p:cond delay="500"/>
                                  </p:stCondLst>
                                  <p:childTnLst>
                                    <p:set>
                                      <p:cBhvr>
                                        <p:cTn id="19" dur="1" fill="hold">
                                          <p:stCondLst>
                                            <p:cond delay="0"/>
                                          </p:stCondLst>
                                        </p:cTn>
                                        <p:tgtEl>
                                          <p:spTgt spid="5"/>
                                        </p:tgtEl>
                                        <p:attrNameLst>
                                          <p:attrName>style.visibility</p:attrName>
                                        </p:attrNameLst>
                                      </p:cBhvr>
                                      <p:to>
                                        <p:strVal val="visible"/>
                                      </p:to>
                                    </p:se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1000"/>
                                        <p:tgtEl>
                                          <p:spTgt spid="4"/>
                                        </p:tgtEl>
                                      </p:cBhvr>
                                    </p:animEffect>
                                  </p:childTnLst>
                                </p:cTn>
                              </p:par>
                              <p:par>
                                <p:cTn id="24" presetID="0" presetClass="path" presetSubtype="0" fill="hold" nodeType="withEffect">
                                  <p:stCondLst>
                                    <p:cond delay="0"/>
                                  </p:stCondLst>
                                  <p:childTnLst>
                                    <p:animMotion origin="layout" path="M -5.55556E-7 5.55112E-17 L 0.15313 5.55112E-17 " pathEditMode="relative" rAng="0" ptsTypes="AA">
                                      <p:cBhvr>
                                        <p:cTn id="25" dur="1000" fill="hold"/>
                                        <p:tgtEl>
                                          <p:spTgt spid="5"/>
                                        </p:tgtEl>
                                        <p:attrNameLst>
                                          <p:attrName>ppt_x</p:attrName>
                                          <p:attrName>ppt_y</p:attrName>
                                        </p:attrNameLst>
                                      </p:cBhvr>
                                      <p:rCtr x="7656" y="0"/>
                                    </p:animMotion>
                                  </p:childTnLst>
                                </p:cTn>
                              </p:par>
                            </p:childTnLst>
                          </p:cTn>
                        </p:par>
                        <p:par>
                          <p:cTn id="26" fill="hold">
                            <p:stCondLst>
                              <p:cond delay="4000"/>
                            </p:stCondLst>
                            <p:childTnLst>
                              <p:par>
                                <p:cTn id="27" presetID="1" presetClass="exit" presetSubtype="0" fill="hold" nodeType="afterEffect">
                                  <p:stCondLst>
                                    <p:cond delay="0"/>
                                  </p:stCondLst>
                                  <p:childTnLst>
                                    <p:set>
                                      <p:cBhvr>
                                        <p:cTn id="2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A6B727"/>
                </a:solidFill>
              </a:rPr>
              <a:t>Sometimes it turns out great</a:t>
            </a:r>
            <a:endParaRPr lang="en-US" dirty="0"/>
          </a:p>
        </p:txBody>
      </p:sp>
      <p:sp>
        <p:nvSpPr>
          <p:cNvPr id="3" name="Content Placeholder 2"/>
          <p:cNvSpPr>
            <a:spLocks noGrp="1"/>
          </p:cNvSpPr>
          <p:nvPr>
            <p:ph idx="1"/>
          </p:nvPr>
        </p:nvSpPr>
        <p:spPr/>
        <p:txBody>
          <a:bodyPr>
            <a:normAutofit/>
          </a:bodyPr>
          <a:lstStyle/>
          <a:p>
            <a:r>
              <a:rPr lang="en-US" sz="2800" dirty="0"/>
              <a:t>John 14:1-3 (NKJV)</a:t>
            </a:r>
          </a:p>
          <a:p>
            <a:r>
              <a:rPr lang="en-US" sz="2800" dirty="0"/>
              <a:t>14 “Let not your heart be troubled; you believe in God, believe also in Me.  2 In My Father’s house are many mansions; if it were not so, I would have told you. I go to prepare a place for you.  3 And if I go and prepare a place for you, I will come again and receive you to Myself; that where I am, there you may be also. </a:t>
            </a:r>
          </a:p>
        </p:txBody>
      </p:sp>
    </p:spTree>
    <p:extLst>
      <p:ext uri="{BB962C8B-B14F-4D97-AF65-F5344CB8AC3E}">
        <p14:creationId xmlns:p14="http://schemas.microsoft.com/office/powerpoint/2010/main" val="171813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626" y="609600"/>
            <a:ext cx="8034728" cy="1356360"/>
          </a:xfrm>
        </p:spPr>
        <p:txBody>
          <a:bodyPr>
            <a:normAutofit/>
          </a:bodyPr>
          <a:lstStyle/>
          <a:p>
            <a:pPr algn="ctr"/>
            <a:r>
              <a:rPr lang="en-US" dirty="0"/>
              <a:t>Sometimes it doesn't look as good </a:t>
            </a:r>
            <a:br>
              <a:rPr lang="en-US" dirty="0"/>
            </a:br>
            <a:r>
              <a:rPr lang="en-US" dirty="0"/>
              <a:t>as we thought it would </a:t>
            </a:r>
          </a:p>
        </p:txBody>
      </p:sp>
      <p:sp>
        <p:nvSpPr>
          <p:cNvPr id="3" name="Content Placeholder 2"/>
          <p:cNvSpPr>
            <a:spLocks noGrp="1"/>
          </p:cNvSpPr>
          <p:nvPr>
            <p:ph idx="1"/>
          </p:nvPr>
        </p:nvSpPr>
        <p:spPr/>
        <p:txBody>
          <a:bodyPr>
            <a:noAutofit/>
          </a:bodyPr>
          <a:lstStyle/>
          <a:p>
            <a:r>
              <a:rPr lang="en-US" sz="2800" dirty="0"/>
              <a:t>Matthew 7:21-23 (NKJV)</a:t>
            </a:r>
          </a:p>
          <a:p>
            <a:r>
              <a:rPr lang="en-US" sz="2800" dirty="0"/>
              <a:t>21 “Not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practice lawlessness!’</a:t>
            </a:r>
          </a:p>
        </p:txBody>
      </p:sp>
      <p:cxnSp>
        <p:nvCxnSpPr>
          <p:cNvPr id="4" name="Straight Connector 3"/>
          <p:cNvCxnSpPr/>
          <p:nvPr/>
        </p:nvCxnSpPr>
        <p:spPr>
          <a:xfrm flipV="1">
            <a:off x="3253062" y="3384884"/>
            <a:ext cx="1367064" cy="6459"/>
          </a:xfrm>
          <a:prstGeom prst="line">
            <a:avLst/>
          </a:prstGeom>
          <a:noFill/>
          <a:ln w="889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176862" y="1426185"/>
            <a:ext cx="890587" cy="2064400"/>
          </a:xfrm>
          <a:prstGeom prst="rect">
            <a:avLst/>
          </a:prstGeom>
          <a:noFill/>
          <a:ln w="9525">
            <a:noFill/>
            <a:miter lim="800000"/>
            <a:headEnd/>
            <a:tailEnd/>
          </a:ln>
        </p:spPr>
      </p:pic>
    </p:spTree>
    <p:extLst>
      <p:ext uri="{BB962C8B-B14F-4D97-AF65-F5344CB8AC3E}">
        <p14:creationId xmlns:p14="http://schemas.microsoft.com/office/powerpoint/2010/main" val="310838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750"/>
                                        <p:tgtEl>
                                          <p:spTgt spid="3">
                                            <p:txEl>
                                              <p:pRg st="1" end="1"/>
                                            </p:txEl>
                                          </p:spTgt>
                                        </p:tgtEl>
                                      </p:cBhvr>
                                    </p:animEffect>
                                  </p:childTnLst>
                                </p:cTn>
                              </p:par>
                            </p:childTnLst>
                          </p:cTn>
                        </p:par>
                        <p:par>
                          <p:cTn id="17" fill="hold">
                            <p:stCondLst>
                              <p:cond delay="3250"/>
                            </p:stCondLst>
                            <p:childTnLst>
                              <p:par>
                                <p:cTn id="18" presetID="1" presetClass="entr" presetSubtype="0" fill="hold" nodeType="afterEffect">
                                  <p:stCondLst>
                                    <p:cond delay="500"/>
                                  </p:stCondLst>
                                  <p:childTnLst>
                                    <p:set>
                                      <p:cBhvr>
                                        <p:cTn id="19" dur="1" fill="hold">
                                          <p:stCondLst>
                                            <p:cond delay="0"/>
                                          </p:stCondLst>
                                        </p:cTn>
                                        <p:tgtEl>
                                          <p:spTgt spid="5"/>
                                        </p:tgtEl>
                                        <p:attrNameLst>
                                          <p:attrName>style.visibility</p:attrName>
                                        </p:attrNameLst>
                                      </p:cBhvr>
                                      <p:to>
                                        <p:strVal val="visible"/>
                                      </p:to>
                                    </p:set>
                                  </p:childTnLst>
                                </p:cTn>
                              </p:par>
                            </p:childTnLst>
                          </p:cTn>
                        </p:par>
                        <p:par>
                          <p:cTn id="20" fill="hold">
                            <p:stCondLst>
                              <p:cond delay="3750"/>
                            </p:stCondLst>
                            <p:childTnLst>
                              <p:par>
                                <p:cTn id="21" presetID="2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1000"/>
                                        <p:tgtEl>
                                          <p:spTgt spid="4"/>
                                        </p:tgtEl>
                                      </p:cBhvr>
                                    </p:animEffect>
                                  </p:childTnLst>
                                </p:cTn>
                              </p:par>
                              <p:par>
                                <p:cTn id="24" presetID="0" presetClass="path" presetSubtype="0" fill="hold" nodeType="withEffect">
                                  <p:stCondLst>
                                    <p:cond delay="0"/>
                                  </p:stCondLst>
                                  <p:childTnLst>
                                    <p:animMotion origin="layout" path="M 3.05556E-6 -3.33333E-6 L 0.14618 0.00417 " pathEditMode="relative" rAng="0" ptsTypes="AA">
                                      <p:cBhvr>
                                        <p:cTn id="25" dur="1000" fill="hold"/>
                                        <p:tgtEl>
                                          <p:spTgt spid="5"/>
                                        </p:tgtEl>
                                        <p:attrNameLst>
                                          <p:attrName>ppt_x</p:attrName>
                                          <p:attrName>ppt_y</p:attrName>
                                        </p:attrNameLst>
                                      </p:cBhvr>
                                      <p:rCtr x="7309" y="208"/>
                                    </p:animMotion>
                                  </p:childTnLst>
                                </p:cTn>
                              </p:par>
                            </p:childTnLst>
                          </p:cTn>
                        </p:par>
                        <p:par>
                          <p:cTn id="26" fill="hold">
                            <p:stCondLst>
                              <p:cond delay="4750"/>
                            </p:stCondLst>
                            <p:childTnLst>
                              <p:par>
                                <p:cTn id="27" presetID="1" presetClass="exit" presetSubtype="0" fill="hold" nodeType="afterEffect">
                                  <p:stCondLst>
                                    <p:cond delay="0"/>
                                  </p:stCondLst>
                                  <p:childTnLst>
                                    <p:set>
                                      <p:cBhvr>
                                        <p:cTn id="2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A6B727"/>
                </a:solidFill>
              </a:rPr>
              <a:t>Sometimes it doesn't look as good </a:t>
            </a:r>
            <a:br>
              <a:rPr lang="en-US" dirty="0">
                <a:solidFill>
                  <a:srgbClr val="A6B727"/>
                </a:solidFill>
              </a:rPr>
            </a:br>
            <a:r>
              <a:rPr lang="en-US" dirty="0">
                <a:solidFill>
                  <a:srgbClr val="A6B727"/>
                </a:solidFill>
              </a:rPr>
              <a:t>as we thought it would </a:t>
            </a:r>
            <a:endParaRPr lang="en-US" dirty="0"/>
          </a:p>
        </p:txBody>
      </p:sp>
      <p:sp>
        <p:nvSpPr>
          <p:cNvPr id="3" name="Content Placeholder 2"/>
          <p:cNvSpPr>
            <a:spLocks noGrp="1"/>
          </p:cNvSpPr>
          <p:nvPr>
            <p:ph idx="1"/>
          </p:nvPr>
        </p:nvSpPr>
        <p:spPr/>
        <p:txBody>
          <a:bodyPr>
            <a:normAutofit/>
          </a:bodyPr>
          <a:lstStyle/>
          <a:p>
            <a:r>
              <a:rPr lang="en-US" sz="2800" dirty="0"/>
              <a:t>Acts 17:22 (NKJV)</a:t>
            </a:r>
          </a:p>
          <a:p>
            <a:r>
              <a:rPr lang="en-US" sz="2800" dirty="0"/>
              <a:t>22 Then Paul stood in the midst of the Areopagus and said, “Men of Athens, I perceive that in all things you are very religious;</a:t>
            </a:r>
          </a:p>
          <a:p>
            <a:endParaRPr lang="en-US" sz="2800" dirty="0"/>
          </a:p>
          <a:p>
            <a:pPr lvl="0">
              <a:buClr>
                <a:srgbClr val="A6B727"/>
              </a:buClr>
            </a:pPr>
            <a:r>
              <a:rPr lang="en-US" sz="2800" dirty="0">
                <a:solidFill>
                  <a:srgbClr val="A6B727"/>
                </a:solidFill>
              </a:rPr>
              <a:t>Acts 11:14 (NKJV)</a:t>
            </a:r>
          </a:p>
          <a:p>
            <a:pPr lvl="0">
              <a:buClr>
                <a:srgbClr val="A6B727"/>
              </a:buClr>
            </a:pPr>
            <a:r>
              <a:rPr lang="en-US" sz="2800" dirty="0">
                <a:solidFill>
                  <a:srgbClr val="A6B727"/>
                </a:solidFill>
              </a:rPr>
              <a:t>14 who will tell you words by which you and all your household will be saved.’ </a:t>
            </a:r>
          </a:p>
          <a:p>
            <a:endParaRPr lang="en-US" sz="2800" dirty="0"/>
          </a:p>
        </p:txBody>
      </p:sp>
      <p:cxnSp>
        <p:nvCxnSpPr>
          <p:cNvPr id="4" name="Straight Connector 3"/>
          <p:cNvCxnSpPr/>
          <p:nvPr/>
        </p:nvCxnSpPr>
        <p:spPr>
          <a:xfrm>
            <a:off x="5390147" y="3769895"/>
            <a:ext cx="1299411" cy="0"/>
          </a:xfrm>
          <a:prstGeom prst="line">
            <a:avLst/>
          </a:prstGeom>
          <a:noFill/>
          <a:ln w="889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262337" y="1795153"/>
            <a:ext cx="890587" cy="2064400"/>
          </a:xfrm>
          <a:prstGeom prst="rect">
            <a:avLst/>
          </a:prstGeom>
          <a:noFill/>
          <a:ln w="9525">
            <a:noFill/>
            <a:miter lim="800000"/>
            <a:headEnd/>
            <a:tailEnd/>
          </a:ln>
        </p:spPr>
      </p:pic>
      <p:sp>
        <p:nvSpPr>
          <p:cNvPr id="6" name="Rectangle 5"/>
          <p:cNvSpPr/>
          <p:nvPr/>
        </p:nvSpPr>
        <p:spPr>
          <a:xfrm>
            <a:off x="-224589" y="0"/>
            <a:ext cx="9561094" cy="709061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303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500"/>
                            </p:stCondLst>
                            <p:childTnLst>
                              <p:par>
                                <p:cTn id="13" presetID="1" presetClass="entr" presetSubtype="0" fill="hold" nodeType="afterEffect">
                                  <p:stCondLst>
                                    <p:cond delay="25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27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1.94444E-6 1.48148E-6 L 0.24167 1.48148E-6 " pathEditMode="relative" rAng="0" ptsTypes="AA">
                                      <p:cBhvr>
                                        <p:cTn id="20" dur="1000" fill="hold"/>
                                        <p:tgtEl>
                                          <p:spTgt spid="5"/>
                                        </p:tgtEl>
                                        <p:attrNameLst>
                                          <p:attrName>ppt_x</p:attrName>
                                          <p:attrName>ppt_y</p:attrName>
                                        </p:attrNameLst>
                                      </p:cBhvr>
                                      <p:rCtr x="12083" y="0"/>
                                    </p:animMotion>
                                  </p:childTnLst>
                                </p:cTn>
                              </p:par>
                            </p:childTnLst>
                          </p:cTn>
                        </p:par>
                        <p:par>
                          <p:cTn id="21" fill="hold">
                            <p:stCondLst>
                              <p:cond delay="37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up)">
                                      <p:cBhvr>
                                        <p:cTn id="28" dur="1250"/>
                                        <p:tgtEl>
                                          <p:spTgt spid="3">
                                            <p:txEl>
                                              <p:pRg st="3" end="3"/>
                                            </p:txEl>
                                          </p:spTgt>
                                        </p:tgtEl>
                                      </p:cBhvr>
                                    </p:animEffect>
                                  </p:childTnLst>
                                </p:cTn>
                              </p:par>
                            </p:childTnLst>
                          </p:cTn>
                        </p:par>
                        <p:par>
                          <p:cTn id="29" fill="hold">
                            <p:stCondLst>
                              <p:cond delay="1250"/>
                            </p:stCondLst>
                            <p:childTnLst>
                              <p:par>
                                <p:cTn id="30" presetID="22" presetClass="entr" presetSubtype="1"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A6B727"/>
                </a:solidFill>
              </a:rPr>
              <a:t>You’ve got to be prepared.</a:t>
            </a:r>
            <a:endParaRPr lang="en-US" dirty="0"/>
          </a:p>
        </p:txBody>
      </p:sp>
      <p:sp>
        <p:nvSpPr>
          <p:cNvPr id="3" name="Content Placeholder 2"/>
          <p:cNvSpPr>
            <a:spLocks noGrp="1"/>
          </p:cNvSpPr>
          <p:nvPr>
            <p:ph idx="1"/>
          </p:nvPr>
        </p:nvSpPr>
        <p:spPr/>
        <p:txBody>
          <a:bodyPr>
            <a:normAutofit/>
          </a:bodyPr>
          <a:lstStyle/>
          <a:p>
            <a:r>
              <a:rPr lang="en-US" sz="2800" dirty="0"/>
              <a:t>Ephesians 2:10 (NKJV)</a:t>
            </a:r>
          </a:p>
          <a:p>
            <a:r>
              <a:rPr lang="en-US" sz="2800" dirty="0"/>
              <a:t>10 For we are His workmanship, created in Christ Jesus for good works, which God prepared beforehand that we should walk in them.</a:t>
            </a:r>
          </a:p>
        </p:txBody>
      </p:sp>
    </p:spTree>
    <p:extLst>
      <p:ext uri="{BB962C8B-B14F-4D97-AF65-F5344CB8AC3E}">
        <p14:creationId xmlns:p14="http://schemas.microsoft.com/office/powerpoint/2010/main" val="340437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You’ve got to be prepared.</a:t>
            </a:r>
          </a:p>
        </p:txBody>
      </p:sp>
      <p:sp>
        <p:nvSpPr>
          <p:cNvPr id="3" name="Content Placeholder 2"/>
          <p:cNvSpPr>
            <a:spLocks noGrp="1"/>
          </p:cNvSpPr>
          <p:nvPr>
            <p:ph idx="1"/>
          </p:nvPr>
        </p:nvSpPr>
        <p:spPr/>
        <p:txBody>
          <a:bodyPr/>
          <a:lstStyle/>
          <a:p>
            <a:r>
              <a:rPr lang="en-US" sz="2800" dirty="0"/>
              <a:t>2 Timothy 2:20-21 (NKJV)</a:t>
            </a:r>
          </a:p>
          <a:p>
            <a:r>
              <a:rPr lang="en-US" sz="2800" dirty="0"/>
              <a:t>20 But in a great house there are not only vessels of gold and silver, but also of wood and clay, some for honor and some for dishonor.  21 Therefore if anyone cleanses himself from the latter, he will be a vessel for honor, sanctified and useful for the Master, prepared for every good work.</a:t>
            </a:r>
          </a:p>
          <a:p>
            <a:endParaRPr lang="en-US" dirty="0"/>
          </a:p>
        </p:txBody>
      </p:sp>
      <p:cxnSp>
        <p:nvCxnSpPr>
          <p:cNvPr id="4" name="Straight Connector 3"/>
          <p:cNvCxnSpPr/>
          <p:nvPr/>
        </p:nvCxnSpPr>
        <p:spPr>
          <a:xfrm flipV="1">
            <a:off x="3750368" y="4989095"/>
            <a:ext cx="1046221" cy="6458"/>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674168" y="3014353"/>
            <a:ext cx="890587" cy="2064400"/>
          </a:xfrm>
          <a:prstGeom prst="rect">
            <a:avLst/>
          </a:prstGeom>
          <a:noFill/>
          <a:ln w="9525">
            <a:noFill/>
            <a:miter lim="800000"/>
            <a:headEnd/>
            <a:tailEnd/>
          </a:ln>
        </p:spPr>
      </p:pic>
    </p:spTree>
    <p:extLst>
      <p:ext uri="{BB962C8B-B14F-4D97-AF65-F5344CB8AC3E}">
        <p14:creationId xmlns:p14="http://schemas.microsoft.com/office/powerpoint/2010/main" val="92813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par>
                          <p:cTn id="12" fill="hold">
                            <p:stCondLst>
                              <p:cond delay="300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5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2.77778E-6 3.7037E-6 L 0.11111 -0.00047 " pathEditMode="relative" rAng="0" ptsTypes="AA">
                                      <p:cBhvr>
                                        <p:cTn id="20" dur="1000" fill="hold"/>
                                        <p:tgtEl>
                                          <p:spTgt spid="5"/>
                                        </p:tgtEl>
                                        <p:attrNameLst>
                                          <p:attrName>ppt_x</p:attrName>
                                          <p:attrName>ppt_y</p:attrName>
                                        </p:attrNameLst>
                                      </p:cBhvr>
                                      <p:rCtr x="5556" y="-23"/>
                                    </p:animMotion>
                                  </p:childTnLst>
                                </p:cTn>
                              </p:par>
                            </p:childTnLst>
                          </p:cTn>
                        </p:par>
                        <p:par>
                          <p:cTn id="21" fill="hold">
                            <p:stCondLst>
                              <p:cond delay="45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There are hidden dangers</a:t>
            </a:r>
          </a:p>
        </p:txBody>
      </p:sp>
      <p:sp>
        <p:nvSpPr>
          <p:cNvPr id="3" name="Content Placeholder 2"/>
          <p:cNvSpPr>
            <a:spLocks noGrp="1"/>
          </p:cNvSpPr>
          <p:nvPr>
            <p:ph idx="1"/>
          </p:nvPr>
        </p:nvSpPr>
        <p:spPr/>
        <p:txBody>
          <a:bodyPr>
            <a:normAutofit/>
          </a:bodyPr>
          <a:lstStyle/>
          <a:p>
            <a:r>
              <a:rPr lang="en-US" sz="2800" dirty="0"/>
              <a:t>1 Peter 5:8-9 (NKJV)</a:t>
            </a:r>
          </a:p>
          <a:p>
            <a:r>
              <a:rPr lang="en-US" sz="2800" dirty="0"/>
              <a:t>8 Be sober, be vigilant; because your adversary the devil walks about like a roaring lion, seeking whom he may devour.  9 Resist him, steadfast in the faith, knowing that the same sufferings are experienced by your brotherhood in the world. </a:t>
            </a:r>
            <a:endParaRPr lang="en-US" sz="2100" dirty="0"/>
          </a:p>
        </p:txBody>
      </p:sp>
      <p:cxnSp>
        <p:nvCxnSpPr>
          <p:cNvPr id="4" name="Straight Connector 3"/>
          <p:cNvCxnSpPr/>
          <p:nvPr/>
        </p:nvCxnSpPr>
        <p:spPr>
          <a:xfrm flipV="1">
            <a:off x="4744979" y="3753853"/>
            <a:ext cx="901842" cy="6458"/>
          </a:xfrm>
          <a:prstGeom prst="line">
            <a:avLst/>
          </a:prstGeom>
          <a:noFill/>
          <a:ln w="85725"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684821" y="1795153"/>
            <a:ext cx="890587" cy="2064400"/>
          </a:xfrm>
          <a:prstGeom prst="rect">
            <a:avLst/>
          </a:prstGeom>
          <a:noFill/>
          <a:ln w="9525">
            <a:noFill/>
            <a:miter lim="800000"/>
            <a:headEnd/>
            <a:tailEnd/>
          </a:ln>
        </p:spPr>
      </p:pic>
    </p:spTree>
    <p:extLst>
      <p:ext uri="{BB962C8B-B14F-4D97-AF65-F5344CB8AC3E}">
        <p14:creationId xmlns:p14="http://schemas.microsoft.com/office/powerpoint/2010/main" val="6684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250"/>
                                        <p:tgtEl>
                                          <p:spTgt spid="3">
                                            <p:txEl>
                                              <p:pRg st="1" end="1"/>
                                            </p:txEl>
                                          </p:spTgt>
                                        </p:tgtEl>
                                      </p:cBhvr>
                                    </p:animEffect>
                                  </p:childTnLst>
                                </p:cTn>
                              </p:par>
                            </p:childTnLst>
                          </p:cTn>
                        </p:par>
                        <p:par>
                          <p:cTn id="17" fill="hold">
                            <p:stCondLst>
                              <p:cond delay="2500"/>
                            </p:stCondLst>
                            <p:childTnLst>
                              <p:par>
                                <p:cTn id="18" presetID="1" presetClass="entr" presetSubtype="0" fill="hold" nodeType="afterEffect">
                                  <p:stCondLst>
                                    <p:cond delay="250"/>
                                  </p:stCondLst>
                                  <p:childTnLst>
                                    <p:set>
                                      <p:cBhvr>
                                        <p:cTn id="19" dur="1" fill="hold">
                                          <p:stCondLst>
                                            <p:cond delay="0"/>
                                          </p:stCondLst>
                                        </p:cTn>
                                        <p:tgtEl>
                                          <p:spTgt spid="5"/>
                                        </p:tgtEl>
                                        <p:attrNameLst>
                                          <p:attrName>style.visibility</p:attrName>
                                        </p:attrNameLst>
                                      </p:cBhvr>
                                      <p:to>
                                        <p:strVal val="visible"/>
                                      </p:to>
                                    </p:set>
                                  </p:childTnLst>
                                </p:cTn>
                              </p:par>
                            </p:childTnLst>
                          </p:cTn>
                        </p:par>
                        <p:par>
                          <p:cTn id="20" fill="hold">
                            <p:stCondLst>
                              <p:cond delay="2750"/>
                            </p:stCondLst>
                            <p:childTnLst>
                              <p:par>
                                <p:cTn id="21" presetID="2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1000"/>
                                        <p:tgtEl>
                                          <p:spTgt spid="4"/>
                                        </p:tgtEl>
                                      </p:cBhvr>
                                    </p:animEffect>
                                  </p:childTnLst>
                                </p:cTn>
                              </p:par>
                              <p:par>
                                <p:cTn id="24" presetID="0" presetClass="path" presetSubtype="0" fill="hold" nodeType="withEffect">
                                  <p:stCondLst>
                                    <p:cond delay="0"/>
                                  </p:stCondLst>
                                  <p:childTnLst>
                                    <p:animMotion origin="layout" path="M 2.5E-6 1.48148E-6 L 0.09878 -0.00533 " pathEditMode="relative" rAng="0" ptsTypes="AA">
                                      <p:cBhvr>
                                        <p:cTn id="25" dur="1000" fill="hold"/>
                                        <p:tgtEl>
                                          <p:spTgt spid="5"/>
                                        </p:tgtEl>
                                        <p:attrNameLst>
                                          <p:attrName>ppt_x</p:attrName>
                                          <p:attrName>ppt_y</p:attrName>
                                        </p:attrNameLst>
                                      </p:cBhvr>
                                      <p:rCtr x="4931" y="-278"/>
                                    </p:animMotion>
                                  </p:childTnLst>
                                </p:cTn>
                              </p:par>
                            </p:childTnLst>
                          </p:cTn>
                        </p:par>
                        <p:par>
                          <p:cTn id="26" fill="hold">
                            <p:stCondLst>
                              <p:cond delay="3750"/>
                            </p:stCondLst>
                            <p:childTnLst>
                              <p:par>
                                <p:cTn id="27" presetID="1" presetClass="exit" presetSubtype="0" fill="hold" nodeType="afterEffect">
                                  <p:stCondLst>
                                    <p:cond delay="0"/>
                                  </p:stCondLst>
                                  <p:childTnLst>
                                    <p:set>
                                      <p:cBhvr>
                                        <p:cTn id="2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A6B727"/>
                </a:solidFill>
              </a:rPr>
              <a:t>There are hidden dangers</a:t>
            </a:r>
            <a:endParaRPr lang="en-US" dirty="0"/>
          </a:p>
        </p:txBody>
      </p:sp>
      <p:sp>
        <p:nvSpPr>
          <p:cNvPr id="3" name="Content Placeholder 2"/>
          <p:cNvSpPr>
            <a:spLocks noGrp="1"/>
          </p:cNvSpPr>
          <p:nvPr>
            <p:ph idx="1"/>
          </p:nvPr>
        </p:nvSpPr>
        <p:spPr>
          <a:xfrm>
            <a:off x="857250" y="1965960"/>
            <a:ext cx="7404653" cy="4038600"/>
          </a:xfrm>
        </p:spPr>
        <p:txBody>
          <a:bodyPr/>
          <a:lstStyle/>
          <a:p>
            <a:r>
              <a:rPr lang="en-US" sz="2800" dirty="0"/>
              <a:t>1 Peter 1:5-6 (NKJV)</a:t>
            </a:r>
          </a:p>
          <a:p>
            <a:r>
              <a:rPr lang="en-US" sz="2800" dirty="0"/>
              <a:t>5 who are kept by the power of God through faith for salvation ready to be revealed in the last time. 6 In this you greatly rejoice, though now for a little while, if need be, you have been grieved by various trials,</a:t>
            </a:r>
          </a:p>
          <a:p>
            <a:endParaRPr lang="en-US" dirty="0"/>
          </a:p>
        </p:txBody>
      </p:sp>
    </p:spTree>
    <p:extLst>
      <p:ext uri="{BB962C8B-B14F-4D97-AF65-F5344CB8AC3E}">
        <p14:creationId xmlns:p14="http://schemas.microsoft.com/office/powerpoint/2010/main" val="163859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It can get away from us</a:t>
            </a:r>
          </a:p>
        </p:txBody>
      </p:sp>
      <p:sp>
        <p:nvSpPr>
          <p:cNvPr id="3" name="Content Placeholder 2"/>
          <p:cNvSpPr>
            <a:spLocks noGrp="1"/>
          </p:cNvSpPr>
          <p:nvPr>
            <p:ph idx="1"/>
          </p:nvPr>
        </p:nvSpPr>
        <p:spPr/>
        <p:txBody>
          <a:bodyPr/>
          <a:lstStyle/>
          <a:p>
            <a:r>
              <a:rPr lang="en-US" sz="2800" dirty="0"/>
              <a:t>Jude 3 (NKJV)</a:t>
            </a:r>
          </a:p>
          <a:p>
            <a:r>
              <a:rPr lang="en-US" sz="2800" dirty="0"/>
              <a:t>3 Beloved, while I was very diligent to write to you concerning our common salvation, I found it necessary to write to you exhorting you to contend earnestly for the faith which was once for all delivered to the saints. </a:t>
            </a:r>
          </a:p>
          <a:p>
            <a:endParaRPr lang="en-US" dirty="0"/>
          </a:p>
        </p:txBody>
      </p:sp>
      <p:cxnSp>
        <p:nvCxnSpPr>
          <p:cNvPr id="4" name="Straight Connector 3"/>
          <p:cNvCxnSpPr/>
          <p:nvPr/>
        </p:nvCxnSpPr>
        <p:spPr>
          <a:xfrm>
            <a:off x="4780547" y="4154905"/>
            <a:ext cx="866274" cy="1"/>
          </a:xfrm>
          <a:prstGeom prst="line">
            <a:avLst/>
          </a:prstGeom>
          <a:noFill/>
          <a:ln w="889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732948" y="2057400"/>
            <a:ext cx="913873" cy="2118379"/>
          </a:xfrm>
          <a:prstGeom prst="rect">
            <a:avLst/>
          </a:prstGeom>
          <a:noFill/>
          <a:ln w="9525">
            <a:noFill/>
            <a:miter lim="800000"/>
            <a:headEnd/>
            <a:tailEnd/>
          </a:ln>
        </p:spPr>
      </p:pic>
    </p:spTree>
    <p:extLst>
      <p:ext uri="{BB962C8B-B14F-4D97-AF65-F5344CB8AC3E}">
        <p14:creationId xmlns:p14="http://schemas.microsoft.com/office/powerpoint/2010/main" val="418581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par>
                          <p:cTn id="13" fill="hold">
                            <p:stCondLst>
                              <p:cond delay="100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500"/>
                                        <p:tgtEl>
                                          <p:spTgt spid="3">
                                            <p:txEl>
                                              <p:pRg st="1" end="1"/>
                                            </p:txEl>
                                          </p:spTgt>
                                        </p:tgtEl>
                                      </p:cBhvr>
                                    </p:animEffect>
                                  </p:childTnLst>
                                </p:cTn>
                              </p:par>
                            </p:childTnLst>
                          </p:cTn>
                        </p:par>
                        <p:par>
                          <p:cTn id="17" fill="hold">
                            <p:stCondLst>
                              <p:cond delay="2750"/>
                            </p:stCondLst>
                            <p:childTnLst>
                              <p:par>
                                <p:cTn id="18" presetID="1" presetClass="entr" presetSubtype="0" fill="hold" nodeType="afterEffect">
                                  <p:stCondLst>
                                    <p:cond delay="500"/>
                                  </p:stCondLst>
                                  <p:childTnLst>
                                    <p:set>
                                      <p:cBhvr>
                                        <p:cTn id="19" dur="1" fill="hold">
                                          <p:stCondLst>
                                            <p:cond delay="0"/>
                                          </p:stCondLst>
                                        </p:cTn>
                                        <p:tgtEl>
                                          <p:spTgt spid="5"/>
                                        </p:tgtEl>
                                        <p:attrNameLst>
                                          <p:attrName>style.visibility</p:attrName>
                                        </p:attrNameLst>
                                      </p:cBhvr>
                                      <p:to>
                                        <p:strVal val="visible"/>
                                      </p:to>
                                    </p:set>
                                  </p:childTnLst>
                                </p:cTn>
                              </p:par>
                            </p:childTnLst>
                          </p:cTn>
                        </p:par>
                        <p:par>
                          <p:cTn id="20" fill="hold">
                            <p:stCondLst>
                              <p:cond delay="3250"/>
                            </p:stCondLst>
                            <p:childTnLst>
                              <p:par>
                                <p:cTn id="21" presetID="2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1000"/>
                                        <p:tgtEl>
                                          <p:spTgt spid="4"/>
                                        </p:tgtEl>
                                      </p:cBhvr>
                                    </p:animEffect>
                                  </p:childTnLst>
                                </p:cTn>
                              </p:par>
                              <p:par>
                                <p:cTn id="24" presetID="0" presetClass="path" presetSubtype="0" fill="hold" nodeType="withEffect">
                                  <p:stCondLst>
                                    <p:cond delay="0"/>
                                  </p:stCondLst>
                                  <p:childTnLst>
                                    <p:animMotion origin="layout" path="M -4.72222E-6 1.85185E-6 L 0.09028 0.00185 " pathEditMode="relative" rAng="0" ptsTypes="AA">
                                      <p:cBhvr>
                                        <p:cTn id="25" dur="1000" fill="hold"/>
                                        <p:tgtEl>
                                          <p:spTgt spid="5"/>
                                        </p:tgtEl>
                                        <p:attrNameLst>
                                          <p:attrName>ppt_x</p:attrName>
                                          <p:attrName>ppt_y</p:attrName>
                                        </p:attrNameLst>
                                      </p:cBhvr>
                                      <p:rCtr x="4514" y="93"/>
                                    </p:animMotion>
                                  </p:childTnLst>
                                </p:cTn>
                              </p:par>
                            </p:childTnLst>
                          </p:cTn>
                        </p:par>
                        <p:par>
                          <p:cTn id="26" fill="hold">
                            <p:stCondLst>
                              <p:cond delay="4250"/>
                            </p:stCondLst>
                            <p:childTnLst>
                              <p:par>
                                <p:cTn id="27" presetID="1" presetClass="exit" presetSubtype="0" fill="hold" nodeType="afterEffect">
                                  <p:stCondLst>
                                    <p:cond delay="0"/>
                                  </p:stCondLst>
                                  <p:childTnLst>
                                    <p:set>
                                      <p:cBhvr>
                                        <p:cTn id="2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A6B727"/>
                </a:solidFill>
              </a:rPr>
              <a:t> It can get away from us</a:t>
            </a:r>
            <a:endParaRPr lang="en-US" dirty="0"/>
          </a:p>
        </p:txBody>
      </p:sp>
      <p:sp>
        <p:nvSpPr>
          <p:cNvPr id="3" name="Content Placeholder 2"/>
          <p:cNvSpPr>
            <a:spLocks noGrp="1"/>
          </p:cNvSpPr>
          <p:nvPr>
            <p:ph idx="1"/>
          </p:nvPr>
        </p:nvSpPr>
        <p:spPr/>
        <p:txBody>
          <a:bodyPr>
            <a:normAutofit/>
          </a:bodyPr>
          <a:lstStyle/>
          <a:p>
            <a:r>
              <a:rPr lang="en-US" sz="2800" dirty="0"/>
              <a:t>1 Corinthians 15:1 (NKJV)</a:t>
            </a:r>
          </a:p>
          <a:p>
            <a:r>
              <a:rPr lang="en-US" sz="2800" dirty="0"/>
              <a:t>15 Moreover, brethren, I declare to you the gospel which I preached to you, which also you received and in which you stand, </a:t>
            </a:r>
          </a:p>
          <a:p>
            <a:endParaRPr lang="en-US" sz="2800" dirty="0"/>
          </a:p>
          <a:p>
            <a:pPr lvl="0">
              <a:buClr>
                <a:srgbClr val="A6B727"/>
              </a:buClr>
            </a:pPr>
            <a:r>
              <a:rPr lang="en-US" sz="2800" dirty="0">
                <a:solidFill>
                  <a:srgbClr val="A6B727"/>
                </a:solidFill>
              </a:rPr>
              <a:t>Ephesians 6:11  (NKJV)</a:t>
            </a:r>
          </a:p>
          <a:p>
            <a:pPr lvl="0">
              <a:buClr>
                <a:srgbClr val="A6B727"/>
              </a:buClr>
            </a:pPr>
            <a:r>
              <a:rPr lang="en-US" sz="2800" dirty="0">
                <a:solidFill>
                  <a:srgbClr val="A6B727"/>
                </a:solidFill>
              </a:rPr>
              <a:t>11 Put on the whole armor of God, that you may be able to stand against the wiles of the devil. </a:t>
            </a:r>
          </a:p>
          <a:p>
            <a:endParaRPr lang="en-US" sz="2800" dirty="0"/>
          </a:p>
        </p:txBody>
      </p:sp>
      <p:cxnSp>
        <p:nvCxnSpPr>
          <p:cNvPr id="4" name="Straight Connector 3"/>
          <p:cNvCxnSpPr/>
          <p:nvPr/>
        </p:nvCxnSpPr>
        <p:spPr>
          <a:xfrm flipV="1">
            <a:off x="988595" y="3416968"/>
            <a:ext cx="1112921" cy="6459"/>
          </a:xfrm>
          <a:prstGeom prst="line">
            <a:avLst/>
          </a:prstGeom>
          <a:noFill/>
          <a:ln w="889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912395" y="1442227"/>
            <a:ext cx="890587" cy="2064400"/>
          </a:xfrm>
          <a:prstGeom prst="rect">
            <a:avLst/>
          </a:prstGeom>
          <a:noFill/>
          <a:ln w="9525">
            <a:noFill/>
            <a:miter lim="800000"/>
            <a:headEnd/>
            <a:tailEnd/>
          </a:ln>
        </p:spPr>
      </p:pic>
    </p:spTree>
    <p:extLst>
      <p:ext uri="{BB962C8B-B14F-4D97-AF65-F5344CB8AC3E}">
        <p14:creationId xmlns:p14="http://schemas.microsoft.com/office/powerpoint/2010/main" val="189618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750"/>
                            </p:stCondLst>
                            <p:childTnLst>
                              <p:par>
                                <p:cTn id="13" presetID="1" presetClass="entr" presetSubtype="0" fill="hold" nodeType="afterEffect">
                                  <p:stCondLst>
                                    <p:cond delay="25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2.5E-6 1.85185E-6 L 0.12344 -0.00278 " pathEditMode="relative" rAng="0" ptsTypes="AA">
                                      <p:cBhvr>
                                        <p:cTn id="20" dur="1000" fill="hold"/>
                                        <p:tgtEl>
                                          <p:spTgt spid="5"/>
                                        </p:tgtEl>
                                        <p:attrNameLst>
                                          <p:attrName>ppt_x</p:attrName>
                                          <p:attrName>ppt_y</p:attrName>
                                        </p:attrNameLst>
                                      </p:cBhvr>
                                      <p:rCtr x="6163" y="-139"/>
                                    </p:animMotion>
                                  </p:childTnLst>
                                </p:cTn>
                              </p:par>
                            </p:childTnLst>
                          </p:cTn>
                        </p:par>
                        <p:par>
                          <p:cTn id="21" fill="hold">
                            <p:stCondLst>
                              <p:cond delay="40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up)">
                                      <p:cBhvr>
                                        <p:cTn id="28" dur="1250"/>
                                        <p:tgtEl>
                                          <p:spTgt spid="3">
                                            <p:txEl>
                                              <p:pRg st="3" end="3"/>
                                            </p:txEl>
                                          </p:spTgt>
                                        </p:tgtEl>
                                      </p:cBhvr>
                                    </p:animEffect>
                                  </p:childTnLst>
                                </p:cTn>
                              </p:par>
                            </p:childTnLst>
                          </p:cTn>
                        </p:par>
                        <p:par>
                          <p:cTn id="29" fill="hold">
                            <p:stCondLst>
                              <p:cond delay="1250"/>
                            </p:stCondLst>
                            <p:childTnLst>
                              <p:par>
                                <p:cTn id="30" presetID="22" presetClass="entr" presetSubtype="1"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557" y="609600"/>
            <a:ext cx="7854846" cy="1356360"/>
          </a:xfrm>
        </p:spPr>
        <p:txBody>
          <a:bodyPr/>
          <a:lstStyle/>
          <a:p>
            <a:pPr algn="ctr"/>
            <a:r>
              <a:rPr lang="en-US" dirty="0"/>
              <a:t>We worry about the neighbor’s yard</a:t>
            </a:r>
          </a:p>
        </p:txBody>
      </p:sp>
      <p:sp>
        <p:nvSpPr>
          <p:cNvPr id="3" name="Content Placeholder 2"/>
          <p:cNvSpPr>
            <a:spLocks noGrp="1"/>
          </p:cNvSpPr>
          <p:nvPr>
            <p:ph idx="1"/>
          </p:nvPr>
        </p:nvSpPr>
        <p:spPr/>
        <p:txBody>
          <a:bodyPr/>
          <a:lstStyle/>
          <a:p>
            <a:r>
              <a:rPr lang="en-US" sz="2800" dirty="0"/>
              <a:t>2 Corinthians 10:12 (NKJV)</a:t>
            </a:r>
          </a:p>
          <a:p>
            <a:pPr marL="34290" indent="0">
              <a:buNone/>
            </a:pPr>
            <a:r>
              <a:rPr lang="en-US" sz="2800" dirty="0"/>
              <a:t>12 For we dare not class ourselves or compare ourselves with those who commend themselves. But they, measuring themselves by themselves, and comparing themselves among themselves, are not wise. </a:t>
            </a:r>
          </a:p>
          <a:p>
            <a:endParaRPr lang="en-US" dirty="0"/>
          </a:p>
        </p:txBody>
      </p:sp>
    </p:spTree>
    <p:extLst>
      <p:ext uri="{BB962C8B-B14F-4D97-AF65-F5344CB8AC3E}">
        <p14:creationId xmlns:p14="http://schemas.microsoft.com/office/powerpoint/2010/main" val="122923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250"/>
                                        <p:tgtEl>
                                          <p:spTgt spid="3">
                                            <p:txEl>
                                              <p:pRg st="0" end="0"/>
                                            </p:txEl>
                                          </p:spTgt>
                                        </p:tgtEl>
                                      </p:cBhvr>
                                    </p:animEffect>
                                  </p:childTnLst>
                                </p:cTn>
                              </p:par>
                            </p:childTnLst>
                          </p:cTn>
                        </p:par>
                        <p:par>
                          <p:cTn id="13" fill="hold">
                            <p:stCondLst>
                              <p:cond delay="1250"/>
                            </p:stCondLst>
                            <p:childTnLst>
                              <p:par>
                                <p:cTn id="14" presetID="22" presetClass="entr" presetSubtype="1" fill="hold" nodeType="afterEffect">
                                  <p:stCondLst>
                                    <p:cond delay="25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548" y="609600"/>
            <a:ext cx="7764904" cy="1356360"/>
          </a:xfrm>
        </p:spPr>
        <p:txBody>
          <a:bodyPr/>
          <a:lstStyle/>
          <a:p>
            <a:r>
              <a:rPr lang="en-US" dirty="0">
                <a:solidFill>
                  <a:srgbClr val="A6B727"/>
                </a:solidFill>
              </a:rPr>
              <a:t>We worry about the neighbor’s yard</a:t>
            </a:r>
            <a:endParaRPr lang="en-US" dirty="0"/>
          </a:p>
        </p:txBody>
      </p:sp>
      <p:sp>
        <p:nvSpPr>
          <p:cNvPr id="3" name="Content Placeholder 2"/>
          <p:cNvSpPr>
            <a:spLocks noGrp="1"/>
          </p:cNvSpPr>
          <p:nvPr>
            <p:ph idx="1"/>
          </p:nvPr>
        </p:nvSpPr>
        <p:spPr/>
        <p:txBody>
          <a:bodyPr>
            <a:normAutofit/>
          </a:bodyPr>
          <a:lstStyle/>
          <a:p>
            <a:r>
              <a:rPr lang="en-US" sz="2800" dirty="0"/>
              <a:t>Philippians 2:12-13 (NKJV)</a:t>
            </a:r>
          </a:p>
          <a:p>
            <a:r>
              <a:rPr lang="en-US" sz="2800" dirty="0"/>
              <a:t>12 Therefore, my beloved, as you have always obeyed, not as in my presence only, but now much more in my absence, work out your own salvation with fear and trembling;  13 for it is God who works in you both to will and to do for His good pleasure.</a:t>
            </a:r>
          </a:p>
        </p:txBody>
      </p:sp>
      <p:cxnSp>
        <p:nvCxnSpPr>
          <p:cNvPr id="4" name="Straight Connector 3"/>
          <p:cNvCxnSpPr/>
          <p:nvPr/>
        </p:nvCxnSpPr>
        <p:spPr>
          <a:xfrm flipV="1">
            <a:off x="1103417" y="3384884"/>
            <a:ext cx="1126436" cy="6459"/>
          </a:xfrm>
          <a:prstGeom prst="line">
            <a:avLst/>
          </a:prstGeom>
          <a:noFill/>
          <a:ln w="889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1027217" y="1410143"/>
            <a:ext cx="890587" cy="2064400"/>
          </a:xfrm>
          <a:prstGeom prst="rect">
            <a:avLst/>
          </a:prstGeom>
          <a:noFill/>
          <a:ln w="9525">
            <a:noFill/>
            <a:miter lim="800000"/>
            <a:headEnd/>
            <a:tailEnd/>
          </a:ln>
        </p:spPr>
      </p:pic>
    </p:spTree>
    <p:extLst>
      <p:ext uri="{BB962C8B-B14F-4D97-AF65-F5344CB8AC3E}">
        <p14:creationId xmlns:p14="http://schemas.microsoft.com/office/powerpoint/2010/main" val="219367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2.5E-6 1.48148E-6 L 0.11267 0.00417 " pathEditMode="relative" rAng="0" ptsTypes="AA">
                                      <p:cBhvr>
                                        <p:cTn id="20" dur="1000" fill="hold"/>
                                        <p:tgtEl>
                                          <p:spTgt spid="5"/>
                                        </p:tgtEl>
                                        <p:attrNameLst>
                                          <p:attrName>ppt_x</p:attrName>
                                          <p:attrName>ppt_y</p:attrName>
                                        </p:attrNameLst>
                                      </p:cBhvr>
                                      <p:rCtr x="5625" y="208"/>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1107</TotalTime>
  <Words>849</Words>
  <Application>Microsoft Office PowerPoint</Application>
  <PresentationFormat>On-screen Show (4:3)</PresentationFormat>
  <Paragraphs>48</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Corbel</vt:lpstr>
      <vt:lpstr>Basis</vt:lpstr>
      <vt:lpstr>Lessons from the lawn mower </vt:lpstr>
      <vt:lpstr>You’ve got to be prepared.</vt:lpstr>
      <vt:lpstr>You’ve got to be prepared.</vt:lpstr>
      <vt:lpstr>There are hidden dangers</vt:lpstr>
      <vt:lpstr>There are hidden dangers</vt:lpstr>
      <vt:lpstr> It can get away from us</vt:lpstr>
      <vt:lpstr> It can get away from us</vt:lpstr>
      <vt:lpstr>We worry about the neighbor’s yard</vt:lpstr>
      <vt:lpstr>We worry about the neighbor’s yard</vt:lpstr>
      <vt:lpstr>We worry about the neighbor’s yard</vt:lpstr>
      <vt:lpstr>Sometimes it turns out great</vt:lpstr>
      <vt:lpstr>Sometimes it turns out great</vt:lpstr>
      <vt:lpstr>Sometimes it doesn't look as good  as we thought it would </vt:lpstr>
      <vt:lpstr>Sometimes it doesn't look as good  as we thought it would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the lawn mower</dc:title>
  <dc:creator>Microsoft account</dc:creator>
  <cp:lastModifiedBy>oneal</cp:lastModifiedBy>
  <cp:revision>24</cp:revision>
  <dcterms:created xsi:type="dcterms:W3CDTF">2016-09-17T21:05:50Z</dcterms:created>
  <dcterms:modified xsi:type="dcterms:W3CDTF">2016-09-18T21:19:53Z</dcterms:modified>
</cp:coreProperties>
</file>