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9" r:id="rId2"/>
    <p:sldId id="257" r:id="rId3"/>
    <p:sldId id="299" r:id="rId4"/>
    <p:sldId id="298" r:id="rId5"/>
    <p:sldId id="265" r:id="rId6"/>
    <p:sldId id="269" r:id="rId7"/>
    <p:sldId id="264" r:id="rId8"/>
    <p:sldId id="271" r:id="rId9"/>
    <p:sldId id="262" r:id="rId10"/>
    <p:sldId id="268" r:id="rId11"/>
    <p:sldId id="270" r:id="rId12"/>
    <p:sldId id="277" r:id="rId13"/>
    <p:sldId id="263" r:id="rId14"/>
    <p:sldId id="297" r:id="rId15"/>
    <p:sldId id="278" r:id="rId16"/>
    <p:sldId id="291" r:id="rId17"/>
    <p:sldId id="292" r:id="rId18"/>
    <p:sldId id="294" r:id="rId19"/>
    <p:sldId id="295" r:id="rId20"/>
    <p:sldId id="260" r:id="rId21"/>
    <p:sldId id="281" r:id="rId22"/>
    <p:sldId id="282" r:id="rId23"/>
    <p:sldId id="284" r:id="rId24"/>
    <p:sldId id="301" r:id="rId25"/>
    <p:sldId id="302" r:id="rId26"/>
    <p:sldId id="303" r:id="rId27"/>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92" d="100"/>
          <a:sy n="92" d="100"/>
        </p:scale>
        <p:origin x="4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B5920587-54A8-4BF7-99F4-4C03192749C8}" type="datetimeFigureOut">
              <a:rPr lang="en-US" smtClean="0"/>
              <a:t>5/11/2018</a:t>
            </a:fld>
            <a:endParaRPr lang="en-US"/>
          </a:p>
        </p:txBody>
      </p:sp>
      <p:sp>
        <p:nvSpPr>
          <p:cNvPr id="4" name="Footer Placeholder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78307D1E-0B79-4BAC-9235-1ADCC116FCF6}" type="slidenum">
              <a:rPr lang="en-US" smtClean="0"/>
              <a:t>‹#›</a:t>
            </a:fld>
            <a:endParaRPr lang="en-US"/>
          </a:p>
        </p:txBody>
      </p:sp>
    </p:spTree>
    <p:extLst>
      <p:ext uri="{BB962C8B-B14F-4D97-AF65-F5344CB8AC3E}">
        <p14:creationId xmlns:p14="http://schemas.microsoft.com/office/powerpoint/2010/main" val="27454902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6928D1-1E86-4CCF-BDAD-28304759A82C}"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351872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928D1-1E86-4CCF-BDAD-28304759A82C}"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30174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928D1-1E86-4CCF-BDAD-28304759A82C}"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94209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928D1-1E86-4CCF-BDAD-28304759A82C}"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402646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6928D1-1E86-4CCF-BDAD-28304759A82C}"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401822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6928D1-1E86-4CCF-BDAD-28304759A82C}"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214765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6928D1-1E86-4CCF-BDAD-28304759A82C}"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246352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6928D1-1E86-4CCF-BDAD-28304759A82C}"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45755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928D1-1E86-4CCF-BDAD-28304759A82C}"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179111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928D1-1E86-4CCF-BDAD-28304759A82C}"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105636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928D1-1E86-4CCF-BDAD-28304759A82C}"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CC4B-183D-421E-919B-78156EE63058}" type="slidenum">
              <a:rPr lang="en-US" smtClean="0"/>
              <a:t>‹#›</a:t>
            </a:fld>
            <a:endParaRPr lang="en-US"/>
          </a:p>
        </p:txBody>
      </p:sp>
    </p:spTree>
    <p:extLst>
      <p:ext uri="{BB962C8B-B14F-4D97-AF65-F5344CB8AC3E}">
        <p14:creationId xmlns:p14="http://schemas.microsoft.com/office/powerpoint/2010/main" val="247594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928D1-1E86-4CCF-BDAD-28304759A82C}"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5CC4B-183D-421E-919B-78156EE63058}" type="slidenum">
              <a:rPr lang="en-US" smtClean="0"/>
              <a:t>‹#›</a:t>
            </a:fld>
            <a:endParaRPr lang="en-US"/>
          </a:p>
        </p:txBody>
      </p:sp>
    </p:spTree>
    <p:extLst>
      <p:ext uri="{BB962C8B-B14F-4D97-AF65-F5344CB8AC3E}">
        <p14:creationId xmlns:p14="http://schemas.microsoft.com/office/powerpoint/2010/main" val="168373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kingjamesbibleonline.org/Proverbs-23-22_23-25/" TargetMode="External"/><Relationship Id="rId2" Type="http://schemas.openxmlformats.org/officeDocument/2006/relationships/hyperlink" Target="https://www.kingjamesbibleonline.org/Ephesians-6-2/" TargetMode="External"/><Relationship Id="rId1" Type="http://schemas.openxmlformats.org/officeDocument/2006/relationships/slideLayout" Target="../slideLayouts/slideLayout2.xml"/><Relationship Id="rId4" Type="http://schemas.openxmlformats.org/officeDocument/2006/relationships/hyperlink" Target="https://www.kingjamesbibleonline.org/Exodus-20-1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thegjcoc.info/kjv20/B19C090.htm#v5" TargetMode="External"/><Relationship Id="rId3" Type="http://schemas.openxmlformats.org/officeDocument/2006/relationships/hyperlink" Target="http://thegjcoc.info/kjv20/B19C090.htm" TargetMode="External"/><Relationship Id="rId7" Type="http://schemas.openxmlformats.org/officeDocument/2006/relationships/hyperlink" Target="http://thegjcoc.info/kjv20/B19C090.htm#v9" TargetMode="External"/><Relationship Id="rId2" Type="http://schemas.openxmlformats.org/officeDocument/2006/relationships/hyperlink" Target="http://thegjcoc.info/index.html" TargetMode="External"/><Relationship Id="rId1" Type="http://schemas.openxmlformats.org/officeDocument/2006/relationships/slideLayout" Target="../slideLayouts/slideLayout2.xml"/><Relationship Id="rId6" Type="http://schemas.openxmlformats.org/officeDocument/2006/relationships/hyperlink" Target="http://thegjcoc.info/kjv20/B19C090.htm#v4" TargetMode="External"/><Relationship Id="rId11" Type="http://schemas.openxmlformats.org/officeDocument/2006/relationships/hyperlink" Target="http://thegjcoc.info/kjv20/B19C090.htm#v14" TargetMode="External"/><Relationship Id="rId5" Type="http://schemas.openxmlformats.org/officeDocument/2006/relationships/hyperlink" Target="http://thegjcoc.info/kjv20/B19C090.htm#v2" TargetMode="External"/><Relationship Id="rId10" Type="http://schemas.openxmlformats.org/officeDocument/2006/relationships/hyperlink" Target="http://thegjcoc.info/kjv20/B19C090.htm#v12" TargetMode="External"/><Relationship Id="rId4" Type="http://schemas.openxmlformats.org/officeDocument/2006/relationships/hyperlink" Target="http://thegjcoc.info/kjv20/B05C033.htm" TargetMode="External"/><Relationship Id="rId9" Type="http://schemas.openxmlformats.org/officeDocument/2006/relationships/hyperlink" Target="http://thegjcoc.info/kjv20/B19C090.htm#v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ingjamesbibleonline.org/2-Timothy-1-2/" TargetMode="External"/><Relationship Id="rId2" Type="http://schemas.openxmlformats.org/officeDocument/2006/relationships/hyperlink" Target="https://www.kingjamesbibleonline.org/2-Timothy-1-1/" TargetMode="External"/><Relationship Id="rId1" Type="http://schemas.openxmlformats.org/officeDocument/2006/relationships/slideLayout" Target="../slideLayouts/slideLayout2.xml"/><Relationship Id="rId6" Type="http://schemas.openxmlformats.org/officeDocument/2006/relationships/hyperlink" Target="https://www.kingjamesbibleonline.org/2-Timothy-1-5/" TargetMode="External"/><Relationship Id="rId5" Type="http://schemas.openxmlformats.org/officeDocument/2006/relationships/hyperlink" Target="https://www.kingjamesbibleonline.org/2-Timothy-1-4/" TargetMode="External"/><Relationship Id="rId4" Type="http://schemas.openxmlformats.org/officeDocument/2006/relationships/hyperlink" Target="https://www.kingjamesbibleonline.org/2-Timothy-1-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ingjamesbibleonline.org/Proverbs-22-6/" TargetMode="External"/><Relationship Id="rId2" Type="http://schemas.openxmlformats.org/officeDocument/2006/relationships/hyperlink" Target="https://www.kingjamesbibleonline.org/Psalms-127-3/" TargetMode="External"/><Relationship Id="rId1" Type="http://schemas.openxmlformats.org/officeDocument/2006/relationships/slideLayout" Target="../slideLayouts/slideLayout2.xml"/><Relationship Id="rId4" Type="http://schemas.openxmlformats.org/officeDocument/2006/relationships/hyperlink" Target="https://www.kingjamesbibleonline.org/Proverbs-6-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015" y="0"/>
            <a:ext cx="11847007" cy="6858000"/>
          </a:xfrm>
        </p:spPr>
      </p:pic>
    </p:spTree>
    <p:extLst>
      <p:ext uri="{BB962C8B-B14F-4D97-AF65-F5344CB8AC3E}">
        <p14:creationId xmlns:p14="http://schemas.microsoft.com/office/powerpoint/2010/main" val="2672853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21251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28" y="0"/>
            <a:ext cx="12108872" cy="6858000"/>
          </a:xfrm>
        </p:spPr>
      </p:pic>
    </p:spTree>
    <p:extLst>
      <p:ext uri="{BB962C8B-B14F-4D97-AF65-F5344CB8AC3E}">
        <p14:creationId xmlns:p14="http://schemas.microsoft.com/office/powerpoint/2010/main" val="891706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05455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18312" cy="6782637"/>
          </a:xfrm>
        </p:spPr>
        <p:txBody>
          <a:bodyPr/>
          <a:lstStyle/>
          <a:p>
            <a:r>
              <a:rPr lang="en-US" sz="3600" b="1" dirty="0">
                <a:hlinkClick r:id="rId2" tooltip="Ephesians 6:2"/>
              </a:rPr>
              <a:t>Ephesians 6:2</a:t>
            </a:r>
            <a:r>
              <a:rPr lang="en-US" sz="3600" dirty="0"/>
              <a:t> - </a:t>
            </a:r>
            <a:r>
              <a:rPr lang="en-US" sz="3600" dirty="0" err="1"/>
              <a:t>Honour</a:t>
            </a:r>
            <a:r>
              <a:rPr lang="en-US" sz="3600" dirty="0"/>
              <a:t> thy father and mother; (which is the first commandment with promise</a:t>
            </a:r>
            <a:r>
              <a:rPr lang="en-US" sz="3600" dirty="0" smtClean="0"/>
              <a:t>;</a:t>
            </a:r>
          </a:p>
          <a:p>
            <a:endParaRPr lang="en-US" sz="3600" dirty="0"/>
          </a:p>
          <a:p>
            <a:r>
              <a:rPr lang="en-US" sz="3600" dirty="0" smtClean="0"/>
              <a:t>)</a:t>
            </a:r>
            <a:r>
              <a:rPr lang="en-US" sz="3600" b="1" dirty="0">
                <a:hlinkClick r:id="rId3" tooltip="Proverbs 23:22-23:25"/>
              </a:rPr>
              <a:t> Proverbs 23:22-25</a:t>
            </a:r>
            <a:r>
              <a:rPr lang="en-US" sz="3600" dirty="0"/>
              <a:t> - Hearken unto thy father that begat thee, and despise not thy mother when she is </a:t>
            </a:r>
            <a:r>
              <a:rPr lang="en-US" sz="3600" dirty="0" smtClean="0"/>
              <a:t>old</a:t>
            </a:r>
          </a:p>
          <a:p>
            <a:endParaRPr lang="en-US" sz="3600" dirty="0"/>
          </a:p>
          <a:p>
            <a:r>
              <a:rPr lang="en-US" sz="3600" b="1" dirty="0">
                <a:hlinkClick r:id="rId4" tooltip="Exodus 20:12"/>
              </a:rPr>
              <a:t>Exodus 20:12</a:t>
            </a:r>
            <a:r>
              <a:rPr lang="en-US" sz="3600" dirty="0"/>
              <a:t> - </a:t>
            </a:r>
            <a:r>
              <a:rPr lang="en-US" sz="3600" dirty="0" err="1"/>
              <a:t>Honour</a:t>
            </a:r>
            <a:r>
              <a:rPr lang="en-US" sz="3600" dirty="0"/>
              <a:t> thy father and thy mother: that thy days may be long upon the land which the LORD thy God giveth </a:t>
            </a:r>
            <a:r>
              <a:rPr lang="en-US" sz="3600" dirty="0" smtClean="0"/>
              <a:t>thee</a:t>
            </a:r>
          </a:p>
          <a:p>
            <a:r>
              <a:rPr lang="en-US" sz="3600" dirty="0"/>
              <a:t> </a:t>
            </a:r>
            <a:r>
              <a:rPr lang="en-US" sz="3600" dirty="0" smtClean="0"/>
              <a:t>      </a:t>
            </a:r>
            <a:r>
              <a:rPr lang="en-US" sz="3600" b="1" i="1" dirty="0" smtClean="0">
                <a:solidFill>
                  <a:srgbClr val="00B050"/>
                </a:solidFill>
              </a:rPr>
              <a:t>Children must never forget this!</a:t>
            </a:r>
            <a:endParaRPr lang="en-US" sz="3600" b="1" i="1" dirty="0" smtClean="0">
              <a:solidFill>
                <a:srgbClr val="00B050"/>
              </a:solidFill>
            </a:endParaRPr>
          </a:p>
          <a:p>
            <a:endParaRPr lang="en-US" dirty="0"/>
          </a:p>
          <a:p>
            <a:endParaRPr lang="en-US" dirty="0"/>
          </a:p>
        </p:txBody>
      </p:sp>
    </p:spTree>
    <p:extLst>
      <p:ext uri="{BB962C8B-B14F-4D97-AF65-F5344CB8AC3E}">
        <p14:creationId xmlns:p14="http://schemas.microsoft.com/office/powerpoint/2010/main" val="258333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409" y="0"/>
            <a:ext cx="12749645" cy="6785264"/>
          </a:xfrm>
        </p:spPr>
      </p:pic>
    </p:spTree>
    <p:extLst>
      <p:ext uri="{BB962C8B-B14F-4D97-AF65-F5344CB8AC3E}">
        <p14:creationId xmlns:p14="http://schemas.microsoft.com/office/powerpoint/2010/main" val="251341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157002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35" y="0"/>
            <a:ext cx="11939155" cy="6176963"/>
          </a:xfrm>
        </p:spPr>
        <p:txBody>
          <a:bodyPr>
            <a:normAutofit/>
          </a:bodyPr>
          <a:lstStyle/>
          <a:p>
            <a:r>
              <a:rPr lang="en-US" sz="3600" dirty="0" smtClean="0"/>
              <a:t>  The </a:t>
            </a:r>
            <a:r>
              <a:rPr lang="en-US" sz="3600" dirty="0"/>
              <a:t>bible stresses </a:t>
            </a:r>
            <a:r>
              <a:rPr lang="en-US" sz="3600" b="1" u="sng" dirty="0"/>
              <a:t>the vital role of women </a:t>
            </a:r>
            <a:r>
              <a:rPr lang="en-US" sz="3600" dirty="0"/>
              <a:t>in the transmission of the faith. Not only is motherhood vital in the Old Testament, Paul calls out the mother of Timothy and his grandmother. He honors them for being the ones who gave Timothy a vision of what to believe. </a:t>
            </a:r>
            <a:endParaRPr lang="en-US" sz="3600" dirty="0" smtClean="0"/>
          </a:p>
          <a:p>
            <a:r>
              <a:rPr lang="en-US" sz="3600" b="1" i="1" u="sng" dirty="0" smtClean="0">
                <a:solidFill>
                  <a:srgbClr val="00B050"/>
                </a:solidFill>
              </a:rPr>
              <a:t>“</a:t>
            </a:r>
            <a:r>
              <a:rPr lang="en-US" sz="3600" b="1" i="1" u="sng" dirty="0">
                <a:solidFill>
                  <a:srgbClr val="00B050"/>
                </a:solidFill>
              </a:rPr>
              <a:t>I am reminded of your sincere faith, a faith that dwelt first in your grandmother Lois and your mother Eunice and now, I am sure, dwells in you as well.”</a:t>
            </a:r>
            <a:r>
              <a:rPr lang="en-US" sz="3600" b="1" u="sng" dirty="0">
                <a:solidFill>
                  <a:srgbClr val="00B050"/>
                </a:solidFill>
              </a:rPr>
              <a:t>.  (2 Tim 1:5) </a:t>
            </a:r>
            <a:endParaRPr lang="en-US" sz="3600" b="1" u="sng" dirty="0" smtClean="0">
              <a:solidFill>
                <a:srgbClr val="00B050"/>
              </a:solidFill>
            </a:endParaRPr>
          </a:p>
          <a:p>
            <a:r>
              <a:rPr lang="en-US" sz="3600" dirty="0" smtClean="0"/>
              <a:t>If </a:t>
            </a:r>
            <a:r>
              <a:rPr lang="en-US" sz="3600" dirty="0"/>
              <a:t>Paul called out moms and grandmothers for meritorious conduct, we should too! </a:t>
            </a:r>
          </a:p>
        </p:txBody>
      </p:sp>
    </p:spTree>
    <p:extLst>
      <p:ext uri="{BB962C8B-B14F-4D97-AF65-F5344CB8AC3E}">
        <p14:creationId xmlns:p14="http://schemas.microsoft.com/office/powerpoint/2010/main" val="1456094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2" y="0"/>
            <a:ext cx="11880273" cy="6858000"/>
          </a:xfrm>
        </p:spPr>
        <p:txBody>
          <a:bodyPr>
            <a:normAutofit/>
          </a:bodyPr>
          <a:lstStyle/>
          <a:p>
            <a:r>
              <a:rPr lang="en-US" sz="3600" dirty="0"/>
              <a:t> </a:t>
            </a:r>
            <a:r>
              <a:rPr lang="en-US" sz="3600" dirty="0" smtClean="0"/>
              <a:t>  There </a:t>
            </a:r>
            <a:r>
              <a:rPr lang="en-US" sz="3600" dirty="0"/>
              <a:t>is a touching moment in Romans 16   Paul is sending his personal greeting to his friends in Rome.  He says, effectively, “Say </a:t>
            </a:r>
            <a:r>
              <a:rPr lang="en-US" sz="3600" dirty="0" smtClean="0"/>
              <a:t>Hello  </a:t>
            </a:r>
            <a:r>
              <a:rPr lang="en-US" sz="3600" dirty="0"/>
              <a:t>to Rufus…and </a:t>
            </a:r>
            <a:r>
              <a:rPr lang="en-US" sz="3600" b="1" u="sng" dirty="0"/>
              <a:t>to his mother who was a mother to me.” </a:t>
            </a:r>
            <a:r>
              <a:rPr lang="en-US" sz="3600" dirty="0"/>
              <a:t> (verse 13)  Whoa!  What did he just say</a:t>
            </a:r>
            <a:r>
              <a:rPr lang="en-US" sz="3600" dirty="0" smtClean="0"/>
              <a:t>?</a:t>
            </a:r>
          </a:p>
          <a:p>
            <a:pPr marL="0" indent="0">
              <a:buNone/>
            </a:pPr>
            <a:r>
              <a:rPr lang="en-US" sz="3600" dirty="0" smtClean="0"/>
              <a:t> </a:t>
            </a:r>
            <a:r>
              <a:rPr lang="en-US" sz="3600" dirty="0"/>
              <a:t>  </a:t>
            </a:r>
            <a:r>
              <a:rPr lang="en-US" sz="3600" dirty="0" smtClean="0"/>
              <a:t>As Paul sent greetings to Rufus, he mentions this about his mother:   </a:t>
            </a:r>
            <a:r>
              <a:rPr lang="en-US" sz="3600" b="1" i="1" u="sng" dirty="0"/>
              <a:t>she was like a mother to the Great Apostle Paul</a:t>
            </a:r>
            <a:r>
              <a:rPr lang="en-US" sz="3600" b="1" u="sng" dirty="0"/>
              <a:t>.</a:t>
            </a:r>
            <a:r>
              <a:rPr lang="en-US" sz="3600" dirty="0"/>
              <a:t> </a:t>
            </a:r>
            <a:endParaRPr lang="en-US" sz="3600" dirty="0" smtClean="0"/>
          </a:p>
          <a:p>
            <a:r>
              <a:rPr lang="en-US" sz="3600" dirty="0" smtClean="0"/>
              <a:t>. </a:t>
            </a:r>
            <a:r>
              <a:rPr lang="en-US" sz="3600" dirty="0"/>
              <a:t>Whatever that meant for Paul, we should be thankful for her. And her care and love of Saul of Tarsus, the terrorist-turned-missionary, should inspire us all. </a:t>
            </a:r>
            <a:r>
              <a:rPr lang="en-US" sz="3600" b="1" u="sng" dirty="0">
                <a:solidFill>
                  <a:srgbClr val="00B050"/>
                </a:solidFill>
              </a:rPr>
              <a:t> Think about it.  </a:t>
            </a:r>
            <a:r>
              <a:rPr lang="en-US" sz="3600" b="1" i="1" u="sng" dirty="0" smtClean="0">
                <a:solidFill>
                  <a:srgbClr val="00B050"/>
                </a:solidFill>
              </a:rPr>
              <a:t>she </a:t>
            </a:r>
            <a:r>
              <a:rPr lang="en-US" sz="3600" b="1" i="1" u="sng" dirty="0">
                <a:solidFill>
                  <a:srgbClr val="00B050"/>
                </a:solidFill>
              </a:rPr>
              <a:t>was a mother to the most significant convert in the history of the church</a:t>
            </a:r>
            <a:r>
              <a:rPr lang="en-US" sz="3600" i="1" dirty="0" smtClean="0"/>
              <a:t>.  </a:t>
            </a:r>
            <a:r>
              <a:rPr lang="en-US" sz="3600" dirty="0" smtClean="0"/>
              <a:t>Glory </a:t>
            </a:r>
            <a:r>
              <a:rPr lang="en-US" sz="3600" dirty="0"/>
              <a:t>to God for her!</a:t>
            </a:r>
          </a:p>
        </p:txBody>
      </p:sp>
    </p:spTree>
    <p:extLst>
      <p:ext uri="{BB962C8B-B14F-4D97-AF65-F5344CB8AC3E}">
        <p14:creationId xmlns:p14="http://schemas.microsoft.com/office/powerpoint/2010/main" val="2666259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226" y="-1"/>
            <a:ext cx="12070773" cy="6754091"/>
          </a:xfrm>
        </p:spPr>
        <p:txBody>
          <a:bodyPr>
            <a:normAutofit/>
          </a:bodyPr>
          <a:lstStyle/>
          <a:p>
            <a:r>
              <a:rPr lang="en-US" sz="4000" dirty="0" smtClean="0"/>
              <a:t>  We know  </a:t>
            </a:r>
            <a:r>
              <a:rPr lang="en-US" sz="4000" dirty="0"/>
              <a:t>there are women who do not have children or who cannot have children. And there are many mothers </a:t>
            </a:r>
            <a:r>
              <a:rPr lang="en-US" sz="4000" dirty="0" smtClean="0"/>
              <a:t>who have  </a:t>
            </a:r>
            <a:r>
              <a:rPr lang="en-US" sz="4000" dirty="0"/>
              <a:t>lost children to early death or misfortune. </a:t>
            </a:r>
            <a:r>
              <a:rPr lang="en-US" sz="4000" dirty="0" smtClean="0"/>
              <a:t>But</a:t>
            </a:r>
            <a:r>
              <a:rPr lang="en-US" sz="4000" dirty="0"/>
              <a:t>, we all have needed mothers in our own lives. And those moms, living or dead, good or bad, provided life for us…or to us</a:t>
            </a:r>
            <a:r>
              <a:rPr lang="en-US" sz="4000" dirty="0" smtClean="0"/>
              <a:t>.</a:t>
            </a:r>
          </a:p>
          <a:p>
            <a:endParaRPr lang="en-US" sz="4000" dirty="0"/>
          </a:p>
          <a:p>
            <a:r>
              <a:rPr lang="en-US" sz="4000" dirty="0" smtClean="0"/>
              <a:t> </a:t>
            </a:r>
            <a:r>
              <a:rPr lang="en-US" sz="4000" dirty="0"/>
              <a:t>We should at least give thanks for our mothers…all of our mothers</a:t>
            </a:r>
          </a:p>
        </p:txBody>
      </p:sp>
    </p:spTree>
    <p:extLst>
      <p:ext uri="{BB962C8B-B14F-4D97-AF65-F5344CB8AC3E}">
        <p14:creationId xmlns:p14="http://schemas.microsoft.com/office/powerpoint/2010/main" val="2817059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b="1" dirty="0" smtClean="0">
                <a:solidFill>
                  <a:srgbClr val="00B050"/>
                </a:solidFill>
              </a:rPr>
              <a:t>Let us never lose sight of time and opportunity.</a:t>
            </a:r>
          </a:p>
          <a:p>
            <a:r>
              <a:rPr lang="en-US" sz="4000" b="1" dirty="0" smtClean="0">
                <a:solidFill>
                  <a:srgbClr val="00B050"/>
                </a:solidFill>
              </a:rPr>
              <a:t>   Time to be with our beloved mothers</a:t>
            </a:r>
          </a:p>
          <a:p>
            <a:r>
              <a:rPr lang="en-US" sz="4000" b="1" dirty="0" smtClean="0">
                <a:solidFill>
                  <a:srgbClr val="00B050"/>
                </a:solidFill>
              </a:rPr>
              <a:t>   And opportunities to help them .</a:t>
            </a:r>
            <a:endParaRPr lang="en-US" sz="4000" b="1" dirty="0">
              <a:solidFill>
                <a:srgbClr val="00B050"/>
              </a:solidFill>
            </a:endParaRPr>
          </a:p>
        </p:txBody>
      </p:sp>
    </p:spTree>
    <p:extLst>
      <p:ext uri="{BB962C8B-B14F-4D97-AF65-F5344CB8AC3E}">
        <p14:creationId xmlns:p14="http://schemas.microsoft.com/office/powerpoint/2010/main" val="378123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98215" cy="6858000"/>
          </a:xfrm>
        </p:spPr>
      </p:pic>
    </p:spTree>
    <p:extLst>
      <p:ext uri="{BB962C8B-B14F-4D97-AF65-F5344CB8AC3E}">
        <p14:creationId xmlns:p14="http://schemas.microsoft.com/office/powerpoint/2010/main" val="1707484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04670" y="-50169"/>
            <a:ext cx="1208733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Trebuchet MS" panose="020B0603020202020204" pitchFamily="34" charset="0"/>
              </a:rPr>
              <a:t>Take your </a:t>
            </a:r>
            <a:r>
              <a:rPr kumimoji="0" lang="en-US" altLang="en-US" b="0" i="0" u="none" strike="noStrike" cap="none" normalizeH="0" baseline="0" dirty="0" smtClean="0">
                <a:ln>
                  <a:noFill/>
                </a:ln>
                <a:solidFill>
                  <a:srgbClr val="000000"/>
                </a:solidFill>
                <a:effectLst/>
                <a:latin typeface="Trebuchet MS" panose="020B0603020202020204" pitchFamily="34" charset="0"/>
                <a:hlinkClick r:id="rId2"/>
              </a:rPr>
              <a:t>Bible</a:t>
            </a:r>
            <a:r>
              <a:rPr kumimoji="0" lang="en-US" altLang="en-US" b="0" i="0" u="none" strike="noStrike" cap="none" normalizeH="0" baseline="0" dirty="0" smtClean="0">
                <a:ln>
                  <a:noFill/>
                </a:ln>
                <a:solidFill>
                  <a:srgbClr val="000000"/>
                </a:solidFill>
                <a:effectLst/>
                <a:latin typeface="Trebuchet MS" panose="020B0603020202020204" pitchFamily="34" charset="0"/>
              </a:rPr>
              <a:t> and turn to - </a:t>
            </a:r>
            <a:r>
              <a:rPr kumimoji="0" lang="en-US" altLang="en-US" b="0" i="0" u="none" strike="noStrike" cap="none" normalizeH="0" baseline="0" dirty="0" smtClean="0">
                <a:ln>
                  <a:noFill/>
                </a:ln>
                <a:solidFill>
                  <a:srgbClr val="000000"/>
                </a:solidFill>
                <a:effectLst/>
                <a:latin typeface="Trebuchet MS" panose="020B0603020202020204" pitchFamily="34" charset="0"/>
                <a:hlinkClick r:id="rId3"/>
              </a:rPr>
              <a:t>Psalm 90</a:t>
            </a:r>
            <a:endParaRPr kumimoji="0" lang="en-US" altLang="en-US" b="0" i="0" u="none" strike="noStrike" cap="none" normalizeH="0" baseline="0" dirty="0" smtClean="0">
              <a:ln>
                <a:noFill/>
              </a:ln>
              <a:solidFill>
                <a:srgbClr val="000000"/>
              </a:solidFill>
              <a:effectLst/>
              <a:latin typeface="Trebuchet MS" panose="020B0603020202020204" pitchFamily="34" charset="0"/>
            </a:endParaRPr>
          </a:p>
          <a:p>
            <a:pPr marL="742950" marR="0" lvl="0" indent="-742950" algn="l" defTabSz="914400" rtl="0" eaLnBrk="0" fontAlgn="base" latinLnBrk="0" hangingPunct="0">
              <a:lnSpc>
                <a:spcPct val="100000"/>
              </a:lnSpc>
              <a:spcBef>
                <a:spcPct val="0"/>
              </a:spcBef>
              <a:spcAft>
                <a:spcPct val="0"/>
              </a:spcAft>
              <a:buClrTx/>
              <a:buSzTx/>
              <a:buFontTx/>
              <a:buAutoNum type="alphaLcPeriod"/>
              <a:tabLst/>
            </a:pPr>
            <a:r>
              <a:rPr kumimoji="0" lang="en-US" altLang="en-US" b="0" i="0" u="none" strike="noStrike" cap="none" normalizeH="0" baseline="0" dirty="0" smtClean="0">
                <a:ln>
                  <a:noFill/>
                </a:ln>
                <a:solidFill>
                  <a:srgbClr val="000000"/>
                </a:solidFill>
                <a:effectLst/>
                <a:latin typeface="Trebuchet MS" panose="020B0603020202020204" pitchFamily="34" charset="0"/>
              </a:rPr>
              <a:t>This psalm was penned by Moses, the man of God –</a:t>
            </a:r>
          </a:p>
          <a:p>
            <a:pPr marL="742950" marR="0" lvl="0" indent="-742950" algn="l" defTabSz="914400" rtl="0" eaLnBrk="0" fontAlgn="base" latinLnBrk="0" hangingPunct="0">
              <a:lnSpc>
                <a:spcPct val="100000"/>
              </a:lnSpc>
              <a:spcBef>
                <a:spcPct val="0"/>
              </a:spcBef>
              <a:spcAft>
                <a:spcPct val="0"/>
              </a:spcAft>
              <a:buClrTx/>
              <a:buSzTx/>
              <a:buFontTx/>
              <a:buAutoNum type="alphaLcPeriod"/>
              <a:tabLst/>
            </a:pPr>
            <a:r>
              <a:rPr kumimoji="0" lang="en-US" altLang="en-US" b="0" i="0" u="none" strike="noStrike" cap="none" normalizeH="0" baseline="0" dirty="0" smtClean="0">
                <a:ln>
                  <a:noFill/>
                </a:ln>
                <a:solidFill>
                  <a:srgbClr val="000000"/>
                </a:solidFill>
                <a:effectLst/>
                <a:latin typeface="Trebuchet MS" panose="020B0603020202020204" pitchFamily="34" charset="0"/>
              </a:rPr>
              <a:t> </a:t>
            </a:r>
            <a:r>
              <a:rPr kumimoji="0" lang="en-US" altLang="en-US" b="0" i="0" u="none" strike="noStrike" cap="none" normalizeH="0" baseline="0" dirty="0" smtClean="0">
                <a:ln>
                  <a:noFill/>
                </a:ln>
                <a:solidFill>
                  <a:srgbClr val="000000"/>
                </a:solidFill>
                <a:effectLst/>
                <a:latin typeface="Trebuchet MS" panose="020B0603020202020204" pitchFamily="34" charset="0"/>
                <a:hlinkClick r:id="rId4"/>
              </a:rPr>
              <a:t>Deuteronomy 33:1</a:t>
            </a:r>
            <a:endParaRPr kumimoji="0" lang="en-US" altLang="en-US" b="0" i="0" u="none" strike="noStrike" cap="none" normalizeH="0" baseline="0" dirty="0" smtClean="0">
              <a:ln>
                <a:noFill/>
              </a:ln>
              <a:solidFill>
                <a:srgbClr val="00000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rebuchet MS" panose="020B0603020202020204" pitchFamily="34" charset="0"/>
              </a:rPr>
              <a:t>b</a:t>
            </a:r>
            <a:r>
              <a:rPr kumimoji="0" lang="en-US" altLang="en-US" sz="3200" b="0" i="0" u="none" strike="noStrike" cap="none" normalizeH="0" baseline="0" dirty="0" smtClean="0">
                <a:ln>
                  <a:noFill/>
                </a:ln>
                <a:solidFill>
                  <a:srgbClr val="00B050"/>
                </a:solidFill>
                <a:effectLst/>
                <a:latin typeface="Trebuchet MS" panose="020B0603020202020204" pitchFamily="34" charset="0"/>
              </a:rPr>
              <a:t>. It is very much a psalm about time.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solidFill>
                  <a:srgbClr val="000000"/>
                </a:solidFill>
                <a:latin typeface="Trebuchet MS" panose="020B0603020202020204" pitchFamily="34" charset="0"/>
              </a:rPr>
              <a:t> </a:t>
            </a:r>
            <a:r>
              <a:rPr lang="en-US" altLang="en-US" sz="3200" dirty="0" smtClean="0">
                <a:solidFill>
                  <a:srgbClr val="000000"/>
                </a:solidFill>
                <a:latin typeface="Trebuchet MS" panose="020B0603020202020204" pitchFamily="34" charset="0"/>
              </a:rPr>
              <a:t>    </a:t>
            </a:r>
            <a:r>
              <a:rPr kumimoji="0" lang="en-US" altLang="en-US" sz="3200" b="0" i="0" u="none" strike="noStrike" cap="none" normalizeH="0" baseline="0" dirty="0" smtClean="0">
                <a:ln>
                  <a:noFill/>
                </a:ln>
                <a:solidFill>
                  <a:srgbClr val="000000"/>
                </a:solidFill>
                <a:effectLst/>
                <a:latin typeface="Trebuchet MS" panose="020B0603020202020204" pitchFamily="34" charset="0"/>
              </a:rPr>
              <a:t> Notice the following words: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smtClean="0">
                <a:ln>
                  <a:noFill/>
                </a:ln>
                <a:solidFill>
                  <a:srgbClr val="000000"/>
                </a:solidFill>
                <a:effectLst/>
                <a:latin typeface="Trebuchet MS" panose="020B0603020202020204" pitchFamily="34" charset="0"/>
              </a:rPr>
              <a:t>i</a:t>
            </a:r>
            <a:r>
              <a:rPr kumimoji="0" lang="en-US" altLang="en-US" sz="3200" b="0" i="0" u="none" strike="noStrike" cap="none" normalizeH="0" baseline="0" dirty="0" smtClean="0">
                <a:ln>
                  <a:noFill/>
                </a:ln>
                <a:solidFill>
                  <a:srgbClr val="000000"/>
                </a:solidFill>
                <a:effectLst/>
                <a:latin typeface="Trebuchet MS" panose="020B0603020202020204" pitchFamily="34" charset="0"/>
              </a:rPr>
              <a:t>. "generations" -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3"/>
              </a:rPr>
              <a:t>Psalm 90:1</a:t>
            </a:r>
            <a:endParaRPr kumimoji="0" lang="en-US" altLang="en-US" sz="3200" b="0" i="0" u="none" strike="noStrike" cap="none" normalizeH="0" baseline="0" dirty="0" smtClean="0">
              <a:ln>
                <a:noFill/>
              </a:ln>
              <a:solidFill>
                <a:srgbClr val="00000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rebuchet MS" panose="020B0603020202020204" pitchFamily="34" charset="0"/>
              </a:rPr>
              <a:t>ii. "everlasting" -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5"/>
              </a:rPr>
              <a:t>Psalm 90:2</a:t>
            </a:r>
            <a:endParaRPr kumimoji="0" lang="en-US" altLang="en-US" sz="3200" b="0" i="0" u="none" strike="noStrike" cap="none" normalizeH="0" baseline="0" dirty="0" smtClean="0">
              <a:ln>
                <a:noFill/>
              </a:ln>
              <a:solidFill>
                <a:srgbClr val="00000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rebuchet MS" panose="020B0603020202020204" pitchFamily="34" charset="0"/>
              </a:rPr>
              <a:t>iii. "years" -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6"/>
              </a:rPr>
              <a:t>Psalm 90:4</a:t>
            </a:r>
            <a:r>
              <a:rPr kumimoji="0" lang="en-US" altLang="en-US" sz="3200" b="0" i="0" u="none" strike="noStrike" cap="none" normalizeH="0" baseline="0" dirty="0" smtClean="0">
                <a:ln>
                  <a:noFill/>
                </a:ln>
                <a:solidFill>
                  <a:srgbClr val="000000"/>
                </a:solidFill>
                <a:effectLst/>
                <a:latin typeface="Trebuchet MS" panose="020B0603020202020204" pitchFamily="34" charset="0"/>
              </a:rPr>
              <a:t>,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7"/>
              </a:rPr>
              <a:t>9-10</a:t>
            </a:r>
            <a:endParaRPr kumimoji="0" lang="en-US" altLang="en-US" sz="3200" b="0" i="0" u="none" strike="noStrike" cap="none" normalizeH="0" baseline="0" dirty="0" smtClean="0">
              <a:ln>
                <a:noFill/>
              </a:ln>
              <a:solidFill>
                <a:srgbClr val="00000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rebuchet MS" panose="020B0603020202020204" pitchFamily="34" charset="0"/>
              </a:rPr>
              <a:t>iv. "yesterday" -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6"/>
              </a:rPr>
              <a:t>Psalm 90:4</a:t>
            </a:r>
            <a:endParaRPr kumimoji="0" lang="en-US" altLang="en-US" sz="3200" b="0" i="0" u="none" strike="noStrike" cap="none" normalizeH="0" baseline="0" dirty="0" smtClean="0">
              <a:ln>
                <a:noFill/>
              </a:ln>
              <a:solidFill>
                <a:srgbClr val="00000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rebuchet MS" panose="020B0603020202020204" pitchFamily="34" charset="0"/>
              </a:rPr>
              <a:t>v. "night" -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6"/>
              </a:rPr>
              <a:t>Psalm 90:4</a:t>
            </a:r>
            <a:endParaRPr kumimoji="0" lang="en-US" altLang="en-US" sz="3200" b="0" i="0" u="none" strike="noStrike" cap="none" normalizeH="0" baseline="0" dirty="0" smtClean="0">
              <a:ln>
                <a:noFill/>
              </a:ln>
              <a:solidFill>
                <a:srgbClr val="00000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rebuchet MS" panose="020B0603020202020204" pitchFamily="34" charset="0"/>
              </a:rPr>
              <a:t>vi. "morning" -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8"/>
              </a:rPr>
              <a:t>Psalm 90:5-6</a:t>
            </a:r>
            <a:endParaRPr kumimoji="0" lang="en-US" altLang="en-US" sz="3200" b="0" i="0" u="none" strike="noStrike" cap="none" normalizeH="0" baseline="0" dirty="0" smtClean="0">
              <a:ln>
                <a:noFill/>
              </a:ln>
              <a:solidFill>
                <a:srgbClr val="00000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rebuchet MS" panose="020B0603020202020204" pitchFamily="34" charset="0"/>
              </a:rPr>
              <a:t>vii. "evening -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9"/>
              </a:rPr>
              <a:t>Psalm 90:6</a:t>
            </a:r>
            <a:endParaRPr kumimoji="0" lang="en-US" altLang="en-US" sz="3200" b="0" i="0" u="none" strike="noStrike" cap="none" normalizeH="0" baseline="0" dirty="0" smtClean="0">
              <a:ln>
                <a:noFill/>
              </a:ln>
              <a:solidFill>
                <a:srgbClr val="000000"/>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rebuchet MS" panose="020B0603020202020204" pitchFamily="34" charset="0"/>
              </a:rPr>
              <a:t>viii. "days" -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7"/>
              </a:rPr>
              <a:t>Psalm 90:9-10</a:t>
            </a:r>
            <a:r>
              <a:rPr kumimoji="0" lang="en-US" altLang="en-US" sz="3200" b="0" i="0" u="none" strike="noStrike" cap="none" normalizeH="0" baseline="0" dirty="0" smtClean="0">
                <a:ln>
                  <a:noFill/>
                </a:ln>
                <a:solidFill>
                  <a:srgbClr val="000000"/>
                </a:solidFill>
                <a:effectLst/>
                <a:latin typeface="Trebuchet MS" panose="020B0603020202020204" pitchFamily="34" charset="0"/>
              </a:rPr>
              <a:t>,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10"/>
              </a:rPr>
              <a:t>12</a:t>
            </a:r>
            <a:r>
              <a:rPr kumimoji="0" lang="en-US" altLang="en-US" sz="3200" b="0" i="0" u="none" strike="noStrike" cap="none" normalizeH="0" baseline="0" dirty="0" smtClean="0">
                <a:ln>
                  <a:noFill/>
                </a:ln>
                <a:solidFill>
                  <a:srgbClr val="000000"/>
                </a:solidFill>
                <a:effectLst/>
                <a:latin typeface="Trebuchet MS" panose="020B0603020202020204" pitchFamily="34" charset="0"/>
              </a:rPr>
              <a:t>, </a:t>
            </a:r>
            <a:r>
              <a:rPr kumimoji="0" lang="en-US" altLang="en-US" sz="3200" b="0" i="0" u="none" strike="noStrike" cap="none" normalizeH="0" baseline="0" dirty="0" smtClean="0">
                <a:ln>
                  <a:noFill/>
                </a:ln>
                <a:solidFill>
                  <a:srgbClr val="000000"/>
                </a:solidFill>
                <a:effectLst/>
                <a:latin typeface="Trebuchet MS" panose="020B0603020202020204" pitchFamily="34" charset="0"/>
                <a:hlinkClick r:id="rId11"/>
              </a:rPr>
              <a:t>14-15</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363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p:cTn id="2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p:cTn id="39"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p:cTn id="47"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p:cTn id="55"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 calcmode="lin" valueType="num">
                                      <p:cBhvr>
                                        <p:cTn id="63"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4">
                                            <p:txEl>
                                              <p:pRg st="11" end="11"/>
                                            </p:txEl>
                                          </p:spTgt>
                                        </p:tgtEl>
                                        <p:attrNameLst>
                                          <p:attrName>style.visibility</p:attrName>
                                        </p:attrNameLst>
                                      </p:cBhvr>
                                      <p:to>
                                        <p:strVal val="visible"/>
                                      </p:to>
                                    </p:set>
                                    <p:anim calcmode="lin" valueType="num">
                                      <p:cBhvr>
                                        <p:cTn id="71"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p:cTn id="79" dur="1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12" end="12"/>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1"/>
            <a:ext cx="10553700" cy="72943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3600" dirty="0" smtClean="0">
                <a:latin typeface="Aharoni" panose="02010803020104030203" pitchFamily="2" charset="-79"/>
                <a:cs typeface="Aharoni" panose="02010803020104030203" pitchFamily="2" charset="-79"/>
              </a:rPr>
              <a:t>Someone has suggested the following:</a:t>
            </a:r>
          </a:p>
          <a:p>
            <a:r>
              <a:rPr lang="en-US" altLang="en-US" sz="3600" dirty="0" smtClean="0">
                <a:latin typeface="Aharoni" panose="02010803020104030203" pitchFamily="2" charset="-79"/>
                <a:cs typeface="Aharoni" panose="02010803020104030203" pitchFamily="2" charset="-79"/>
              </a:rPr>
              <a:t>        Special </a:t>
            </a:r>
            <a:r>
              <a:rPr lang="en-US" altLang="en-US" sz="3600" dirty="0">
                <a:latin typeface="Aharoni" panose="02010803020104030203" pitchFamily="2" charset="-79"/>
                <a:cs typeface="Aharoni" panose="02010803020104030203" pitchFamily="2" charset="-79"/>
              </a:rPr>
              <a:t>qualities most mothers have:</a:t>
            </a:r>
          </a:p>
          <a:p>
            <a:r>
              <a:rPr lang="en-US" altLang="en-US" sz="3600" dirty="0" smtClean="0">
                <a:latin typeface="Aharoni" panose="02010803020104030203" pitchFamily="2" charset="-79"/>
                <a:cs typeface="Aharoni" panose="02010803020104030203" pitchFamily="2" charset="-79"/>
              </a:rPr>
              <a:t>   </a:t>
            </a:r>
            <a:r>
              <a:rPr lang="en-US" altLang="en-US" sz="3600" dirty="0">
                <a:latin typeface="Aharoni" panose="02010803020104030203" pitchFamily="2" charset="-79"/>
                <a:cs typeface="Aharoni" panose="02010803020104030203" pitchFamily="2" charset="-79"/>
              </a:rPr>
              <a:t>A mother is one who will nourish, love, and care for her children.</a:t>
            </a:r>
          </a:p>
          <a:p>
            <a:pPr>
              <a:buFontTx/>
              <a:buChar char="•"/>
            </a:pPr>
            <a:r>
              <a:rPr lang="en-US" altLang="en-US" sz="3600" dirty="0">
                <a:latin typeface="Aharoni" panose="02010803020104030203" pitchFamily="2" charset="-79"/>
                <a:cs typeface="Aharoni" panose="02010803020104030203" pitchFamily="2" charset="-79"/>
              </a:rPr>
              <a:t> A mother is a night watchman as she keeps a ear out for her children’s cry at night, and she will immediately spring out of bed to comfort them.</a:t>
            </a:r>
          </a:p>
          <a:p>
            <a:pPr>
              <a:buFontTx/>
              <a:buChar char="•"/>
            </a:pPr>
            <a:r>
              <a:rPr lang="en-US" altLang="en-US" sz="3600" dirty="0">
                <a:latin typeface="Aharoni" panose="02010803020104030203" pitchFamily="2" charset="-79"/>
                <a:cs typeface="Aharoni" panose="02010803020104030203" pitchFamily="2" charset="-79"/>
              </a:rPr>
              <a:t> A mother is a doctor and a nurse all rolled into one. No matter what kind of pain a child has, it is only a mother’s kiss that can make them feel better.</a:t>
            </a:r>
          </a:p>
          <a:p>
            <a:pPr>
              <a:buFontTx/>
              <a:buChar char="•"/>
            </a:pPr>
            <a:endParaRPr lang="en-US" altLang="en-US" dirty="0"/>
          </a:p>
          <a:p>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1376938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calcmode="lin" valueType="num">
                                      <p:cBhvr additive="base">
                                        <p:cTn id="7" dur="5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0290">
                                            <p:txEl>
                                              <p:pRg st="1" end="1"/>
                                            </p:txEl>
                                          </p:spTgt>
                                        </p:tgtEl>
                                        <p:attrNameLst>
                                          <p:attrName>style.visibility</p:attrName>
                                        </p:attrNameLst>
                                      </p:cBhvr>
                                      <p:to>
                                        <p:strVal val="visible"/>
                                      </p:to>
                                    </p:set>
                                    <p:anim calcmode="lin" valueType="num">
                                      <p:cBhvr additive="base">
                                        <p:cTn id="11" dur="500" fill="hold"/>
                                        <p:tgtEl>
                                          <p:spTgt spid="14029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0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0290">
                                            <p:txEl>
                                              <p:pRg st="2" end="2"/>
                                            </p:txEl>
                                          </p:spTgt>
                                        </p:tgtEl>
                                        <p:attrNameLst>
                                          <p:attrName>style.visibility</p:attrName>
                                        </p:attrNameLst>
                                      </p:cBhvr>
                                      <p:to>
                                        <p:strVal val="visible"/>
                                      </p:to>
                                    </p:set>
                                    <p:anim calcmode="lin" valueType="num">
                                      <p:cBhvr additive="base">
                                        <p:cTn id="17" dur="500" fill="hold"/>
                                        <p:tgtEl>
                                          <p:spTgt spid="14029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0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0290">
                                            <p:txEl>
                                              <p:pRg st="3" end="3"/>
                                            </p:txEl>
                                          </p:spTgt>
                                        </p:tgtEl>
                                        <p:attrNameLst>
                                          <p:attrName>style.visibility</p:attrName>
                                        </p:attrNameLst>
                                      </p:cBhvr>
                                      <p:to>
                                        <p:strVal val="visible"/>
                                      </p:to>
                                    </p:set>
                                    <p:anim calcmode="lin" valueType="num">
                                      <p:cBhvr additive="base">
                                        <p:cTn id="23" dur="500" fill="hold"/>
                                        <p:tgtEl>
                                          <p:spTgt spid="14029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02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40290">
                                            <p:txEl>
                                              <p:pRg st="4" end="4"/>
                                            </p:txEl>
                                          </p:spTgt>
                                        </p:tgtEl>
                                        <p:attrNameLst>
                                          <p:attrName>style.visibility</p:attrName>
                                        </p:attrNameLst>
                                      </p:cBhvr>
                                      <p:to>
                                        <p:strVal val="visible"/>
                                      </p:to>
                                    </p:set>
                                    <p:anim calcmode="lin" valueType="num">
                                      <p:cBhvr additive="base">
                                        <p:cTn id="29" dur="500" fill="hold"/>
                                        <p:tgtEl>
                                          <p:spTgt spid="14029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02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93517" y="0"/>
            <a:ext cx="11991109" cy="757130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FontTx/>
              <a:buChar char="•"/>
            </a:pPr>
            <a:r>
              <a:rPr lang="en-US" altLang="en-US" sz="3600" dirty="0">
                <a:latin typeface="Aharoni" panose="02010803020104030203" pitchFamily="2" charset="-79"/>
                <a:cs typeface="Aharoni" panose="02010803020104030203" pitchFamily="2" charset="-79"/>
              </a:rPr>
              <a:t> A mother is a time keeper as she keeps up with all the events in her children’s life, and she makes sure they make it to them on time.</a:t>
            </a:r>
          </a:p>
          <a:p>
            <a:pPr>
              <a:buFontTx/>
              <a:buChar char="•"/>
            </a:pPr>
            <a:r>
              <a:rPr lang="en-US" altLang="en-US" sz="3600" dirty="0">
                <a:latin typeface="Aharoni" panose="02010803020104030203" pitchFamily="2" charset="-79"/>
                <a:cs typeface="Aharoni" panose="02010803020104030203" pitchFamily="2" charset="-79"/>
              </a:rPr>
              <a:t> A mother doubles as taxi driver or chauffer; whatever it takes to get her children where they need to go.</a:t>
            </a:r>
          </a:p>
          <a:p>
            <a:pPr>
              <a:buFontTx/>
              <a:buChar char="•"/>
            </a:pPr>
            <a:r>
              <a:rPr lang="en-US" altLang="en-US" sz="3600" dirty="0">
                <a:latin typeface="Aharoni" panose="02010803020104030203" pitchFamily="2" charset="-79"/>
                <a:cs typeface="Aharoni" panose="02010803020104030203" pitchFamily="2" charset="-79"/>
              </a:rPr>
              <a:t> She is a chef, and she makes meals that are best for her children.</a:t>
            </a:r>
          </a:p>
          <a:p>
            <a:pPr>
              <a:buFontTx/>
              <a:buChar char="•"/>
            </a:pPr>
            <a:r>
              <a:rPr lang="en-US" altLang="en-US" sz="3600" dirty="0">
                <a:latin typeface="Aharoni" panose="02010803020104030203" pitchFamily="2" charset="-79"/>
                <a:cs typeface="Aharoni" panose="02010803020104030203" pitchFamily="2" charset="-79"/>
              </a:rPr>
              <a:t> A mother is a councilor and works with her children’s emotions during difficult times.</a:t>
            </a:r>
          </a:p>
          <a:p>
            <a:pPr>
              <a:buFontTx/>
              <a:buChar char="•"/>
            </a:pPr>
            <a:r>
              <a:rPr lang="en-US" altLang="en-US" sz="3600" dirty="0">
                <a:latin typeface="Aharoni" panose="02010803020104030203" pitchFamily="2" charset="-79"/>
                <a:cs typeface="Aharoni" panose="02010803020104030203" pitchFamily="2" charset="-79"/>
              </a:rPr>
              <a:t> A mother is a referee when it comes to disputes between her children. </a:t>
            </a:r>
          </a:p>
          <a:p>
            <a:endParaRPr lang="en-US" altLang="en-US" sz="2700" dirty="0">
              <a:effectLst>
                <a:outerShdw blurRad="38100" dist="38100" dir="2700000" algn="tl">
                  <a:srgbClr val="C0C0C0"/>
                </a:outerShdw>
              </a:effectLst>
            </a:endParaRPr>
          </a:p>
          <a:p>
            <a:pPr>
              <a:buFontTx/>
              <a:buChar char="•"/>
            </a:pPr>
            <a:endParaRPr lang="en-US" altLang="en-US" sz="2700" dirty="0"/>
          </a:p>
        </p:txBody>
      </p:sp>
    </p:spTree>
    <p:extLst>
      <p:ext uri="{BB962C8B-B14F-4D97-AF65-F5344CB8AC3E}">
        <p14:creationId xmlns:p14="http://schemas.microsoft.com/office/powerpoint/2010/main" val="1015091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 calcmode="lin" valueType="num">
                                      <p:cBhvr additive="base">
                                        <p:cTn id="7" dur="500" fill="hold"/>
                                        <p:tgtEl>
                                          <p:spTgt spid="14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14">
                                            <p:txEl>
                                              <p:pRg st="1" end="1"/>
                                            </p:txEl>
                                          </p:spTgt>
                                        </p:tgtEl>
                                        <p:attrNameLst>
                                          <p:attrName>style.visibility</p:attrName>
                                        </p:attrNameLst>
                                      </p:cBhvr>
                                      <p:to>
                                        <p:strVal val="visible"/>
                                      </p:to>
                                    </p:set>
                                    <p:anim calcmode="lin" valueType="num">
                                      <p:cBhvr additive="base">
                                        <p:cTn id="13"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1314">
                                            <p:txEl>
                                              <p:pRg st="2" end="2"/>
                                            </p:txEl>
                                          </p:spTgt>
                                        </p:tgtEl>
                                        <p:attrNameLst>
                                          <p:attrName>style.visibility</p:attrName>
                                        </p:attrNameLst>
                                      </p:cBhvr>
                                      <p:to>
                                        <p:strVal val="visible"/>
                                      </p:to>
                                    </p:set>
                                    <p:anim calcmode="lin" valueType="num">
                                      <p:cBhvr additive="base">
                                        <p:cTn id="19"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1314">
                                            <p:txEl>
                                              <p:pRg st="3" end="3"/>
                                            </p:txEl>
                                          </p:spTgt>
                                        </p:tgtEl>
                                        <p:attrNameLst>
                                          <p:attrName>style.visibility</p:attrName>
                                        </p:attrNameLst>
                                      </p:cBhvr>
                                      <p:to>
                                        <p:strVal val="visible"/>
                                      </p:to>
                                    </p:set>
                                    <p:anim calcmode="lin" valueType="num">
                                      <p:cBhvr additive="base">
                                        <p:cTn id="25" dur="500" fill="hold"/>
                                        <p:tgtEl>
                                          <p:spTgt spid="141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1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1314">
                                            <p:txEl>
                                              <p:pRg st="4" end="4"/>
                                            </p:txEl>
                                          </p:spTgt>
                                        </p:tgtEl>
                                        <p:attrNameLst>
                                          <p:attrName>style.visibility</p:attrName>
                                        </p:attrNameLst>
                                      </p:cBhvr>
                                      <p:to>
                                        <p:strVal val="visible"/>
                                      </p:to>
                                    </p:set>
                                    <p:anim calcmode="lin" valueType="num">
                                      <p:cBhvr additive="base">
                                        <p:cTn id="31" dur="500" fill="hold"/>
                                        <p:tgtEl>
                                          <p:spTgt spid="141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13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0" y="0"/>
            <a:ext cx="12192000" cy="563231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FontTx/>
              <a:buChar char="•"/>
            </a:pPr>
            <a:r>
              <a:rPr lang="en-US" altLang="en-US" sz="3600" b="1" dirty="0">
                <a:latin typeface="Aharoni" panose="02010803020104030203" pitchFamily="2" charset="-79"/>
                <a:cs typeface="Aharoni" panose="02010803020104030203" pitchFamily="2" charset="-79"/>
              </a:rPr>
              <a:t> A mother is a great comforter when her child wakes up from a bad dream or bad weather.</a:t>
            </a:r>
          </a:p>
          <a:p>
            <a:pPr>
              <a:buFontTx/>
              <a:buChar char="•"/>
            </a:pPr>
            <a:r>
              <a:rPr lang="en-US" altLang="en-US" sz="3600" b="1" dirty="0">
                <a:latin typeface="Aharoni" panose="02010803020104030203" pitchFamily="2" charset="-79"/>
                <a:cs typeface="Aharoni" panose="02010803020104030203" pitchFamily="2" charset="-79"/>
              </a:rPr>
              <a:t> A mother is great encourager who gives her children what they need to succeed.</a:t>
            </a:r>
            <a:r>
              <a:rPr lang="en-US" altLang="en-US" sz="3600" b="1" dirty="0">
                <a:effectLst>
                  <a:outerShdw blurRad="38100" dist="38100" dir="2700000" algn="tl">
                    <a:srgbClr val="C0C0C0"/>
                  </a:outerShdw>
                </a:effectLst>
                <a:latin typeface="Aharoni" panose="02010803020104030203" pitchFamily="2" charset="-79"/>
                <a:cs typeface="Aharoni" panose="02010803020104030203" pitchFamily="2" charset="-79"/>
              </a:rPr>
              <a:t> </a:t>
            </a:r>
          </a:p>
          <a:p>
            <a:pPr>
              <a:buFontTx/>
              <a:buChar char="•"/>
            </a:pPr>
            <a:r>
              <a:rPr lang="en-US" altLang="en-US" sz="3600" b="1" dirty="0">
                <a:latin typeface="Aharoni" panose="02010803020104030203" pitchFamily="2" charset="-79"/>
                <a:cs typeface="Aharoni" panose="02010803020104030203" pitchFamily="2" charset="-79"/>
              </a:rPr>
              <a:t> Even though a mother is overworked and underpaid, she doesn't complain. </a:t>
            </a:r>
          </a:p>
          <a:p>
            <a:pPr>
              <a:buFontTx/>
              <a:buChar char="•"/>
            </a:pPr>
            <a:r>
              <a:rPr lang="en-US" altLang="en-US" sz="3600" b="1" dirty="0">
                <a:latin typeface="Aharoni" panose="02010803020104030203" pitchFamily="2" charset="-79"/>
                <a:cs typeface="Aharoni" panose="02010803020104030203" pitchFamily="2" charset="-79"/>
              </a:rPr>
              <a:t> She would work her fingers to the bone for her children. </a:t>
            </a:r>
          </a:p>
          <a:p>
            <a:pPr>
              <a:buFontTx/>
              <a:buChar char="•"/>
            </a:pPr>
            <a:r>
              <a:rPr lang="en-US" altLang="en-US" sz="3600" b="1" dirty="0">
                <a:latin typeface="Aharoni" panose="02010803020104030203" pitchFamily="2" charset="-79"/>
                <a:cs typeface="Aharoni" panose="02010803020104030203" pitchFamily="2" charset="-79"/>
              </a:rPr>
              <a:t> She is willing to come to their rescue, no matter what the cause.</a:t>
            </a:r>
            <a:r>
              <a:rPr lang="en-US" altLang="en-US" sz="3600" b="1" dirty="0">
                <a:effectLst>
                  <a:outerShdw blurRad="38100" dist="38100" dir="2700000" algn="tl">
                    <a:srgbClr val="C0C0C0"/>
                  </a:outerShdw>
                </a:effectLst>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2052211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 calcmode="lin" valueType="num">
                                      <p:cBhvr additive="base">
                                        <p:cTn id="7" dur="5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6">
                                            <p:txEl>
                                              <p:pRg st="1" end="1"/>
                                            </p:txEl>
                                          </p:spTgt>
                                        </p:tgtEl>
                                        <p:attrNameLst>
                                          <p:attrName>style.visibility</p:attrName>
                                        </p:attrNameLst>
                                      </p:cBhvr>
                                      <p:to>
                                        <p:strVal val="visible"/>
                                      </p:to>
                                    </p:set>
                                    <p:anim calcmode="lin" valueType="num">
                                      <p:cBhvr additive="base">
                                        <p:cTn id="13" dur="5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6">
                                            <p:txEl>
                                              <p:pRg st="2" end="2"/>
                                            </p:txEl>
                                          </p:spTgt>
                                        </p:tgtEl>
                                        <p:attrNameLst>
                                          <p:attrName>style.visibility</p:attrName>
                                        </p:attrNameLst>
                                      </p:cBhvr>
                                      <p:to>
                                        <p:strVal val="visible"/>
                                      </p:to>
                                    </p:set>
                                    <p:anim calcmode="lin" valueType="num">
                                      <p:cBhvr additive="base">
                                        <p:cTn id="19" dur="500" fill="hold"/>
                                        <p:tgtEl>
                                          <p:spTgt spid="144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4386">
                                            <p:txEl>
                                              <p:pRg st="3" end="3"/>
                                            </p:txEl>
                                          </p:spTgt>
                                        </p:tgtEl>
                                        <p:attrNameLst>
                                          <p:attrName>style.visibility</p:attrName>
                                        </p:attrNameLst>
                                      </p:cBhvr>
                                      <p:to>
                                        <p:strVal val="visible"/>
                                      </p:to>
                                    </p:set>
                                    <p:anim calcmode="lin" valueType="num">
                                      <p:cBhvr additive="base">
                                        <p:cTn id="25" dur="500" fill="hold"/>
                                        <p:tgtEl>
                                          <p:spTgt spid="144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4386">
                                            <p:txEl>
                                              <p:pRg st="4" end="4"/>
                                            </p:txEl>
                                          </p:spTgt>
                                        </p:tgtEl>
                                        <p:attrNameLst>
                                          <p:attrName>style.visibility</p:attrName>
                                        </p:attrNameLst>
                                      </p:cBhvr>
                                      <p:to>
                                        <p:strVal val="visible"/>
                                      </p:to>
                                    </p:set>
                                    <p:anim calcmode="lin" valueType="num">
                                      <p:cBhvr additive="base">
                                        <p:cTn id="31" dur="500" fill="hold"/>
                                        <p:tgtEl>
                                          <p:spTgt spid="144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3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42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36" y="83126"/>
            <a:ext cx="12043064" cy="6774873"/>
          </a:xfrm>
        </p:spPr>
        <p:txBody>
          <a:bodyPr>
            <a:normAutofit/>
          </a:bodyPr>
          <a:lstStyle/>
          <a:p>
            <a:pPr marL="0" indent="0">
              <a:buNone/>
            </a:pPr>
            <a:r>
              <a:rPr lang="en-US" sz="3600" b="1" dirty="0" smtClean="0"/>
              <a:t>What ‘gift’ can a child give to his/her mother</a:t>
            </a:r>
          </a:p>
          <a:p>
            <a:pPr marL="0" indent="0">
              <a:buNone/>
            </a:pPr>
            <a:r>
              <a:rPr lang="en-US" sz="3600" b="1" dirty="0" smtClean="0"/>
              <a:t>That is worth everything to her?</a:t>
            </a:r>
          </a:p>
          <a:p>
            <a:pPr marL="0" indent="0">
              <a:buNone/>
            </a:pPr>
            <a:endParaRPr lang="en-US" sz="3600" b="1" dirty="0"/>
          </a:p>
          <a:p>
            <a:pPr marL="0" indent="0">
              <a:buNone/>
            </a:pPr>
            <a:r>
              <a:rPr lang="en-US" sz="3600" b="1" dirty="0" smtClean="0"/>
              <a:t>The giving of themselves to serve God.  Matt. 6:33</a:t>
            </a:r>
          </a:p>
          <a:p>
            <a:pPr marL="0" indent="0">
              <a:buNone/>
            </a:pPr>
            <a:endParaRPr lang="en-US" sz="3600" b="1" dirty="0"/>
          </a:p>
          <a:p>
            <a:pPr marL="0" indent="0">
              <a:buNone/>
            </a:pPr>
            <a:r>
              <a:rPr lang="en-US" sz="3600" b="1" dirty="0" smtClean="0"/>
              <a:t>What gift can a mother give to a child that is</a:t>
            </a:r>
          </a:p>
          <a:p>
            <a:pPr marL="0" indent="0">
              <a:buNone/>
            </a:pPr>
            <a:r>
              <a:rPr lang="en-US" sz="3600" b="1" dirty="0" smtClean="0"/>
              <a:t>Worth everything to him/her?</a:t>
            </a:r>
          </a:p>
          <a:p>
            <a:pPr marL="0" indent="0">
              <a:buNone/>
            </a:pPr>
            <a:r>
              <a:rPr lang="en-US" sz="3600" b="1" dirty="0" smtClean="0"/>
              <a:t>A mother that is a Christian, faithful to </a:t>
            </a:r>
            <a:r>
              <a:rPr lang="en-US" sz="3600" b="1" dirty="0" err="1" smtClean="0"/>
              <a:t>God.Matt</a:t>
            </a:r>
            <a:r>
              <a:rPr lang="en-US" sz="3600" b="1" dirty="0" smtClean="0"/>
              <a:t>. 5:16</a:t>
            </a:r>
            <a:endParaRPr lang="en-US" sz="3600" b="1" dirty="0"/>
          </a:p>
        </p:txBody>
      </p:sp>
    </p:spTree>
    <p:extLst>
      <p:ext uri="{BB962C8B-B14F-4D97-AF65-F5344CB8AC3E}">
        <p14:creationId xmlns:p14="http://schemas.microsoft.com/office/powerpoint/2010/main" val="3012012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12192000" cy="6743700"/>
          </a:xfrm>
        </p:spPr>
        <p:txBody>
          <a:bodyPr>
            <a:normAutofit/>
          </a:bodyPr>
          <a:lstStyle/>
          <a:p>
            <a:r>
              <a:rPr lang="en-US" sz="3600" b="1" dirty="0" smtClean="0"/>
              <a:t>The Gospel is for all.   </a:t>
            </a:r>
          </a:p>
          <a:p>
            <a:r>
              <a:rPr lang="en-US" sz="3600" b="1" dirty="0" smtClean="0"/>
              <a:t>It is God’s power to save!  Rom.1:16</a:t>
            </a:r>
          </a:p>
          <a:p>
            <a:endParaRPr lang="en-US" sz="3600" b="1" dirty="0"/>
          </a:p>
          <a:p>
            <a:r>
              <a:rPr lang="en-US" sz="3600" b="1" dirty="0" smtClean="0"/>
              <a:t>Hear it.  Rom. 10:17</a:t>
            </a:r>
          </a:p>
          <a:p>
            <a:r>
              <a:rPr lang="en-US" sz="3600" b="1" dirty="0" smtClean="0"/>
              <a:t>Believe it.  Mark 16:15-16</a:t>
            </a:r>
          </a:p>
          <a:p>
            <a:r>
              <a:rPr lang="en-US" sz="3600" b="1" dirty="0" smtClean="0"/>
              <a:t>Repent.  Acts 17:30-31</a:t>
            </a:r>
          </a:p>
          <a:p>
            <a:r>
              <a:rPr lang="en-US" sz="3600" b="1" dirty="0" smtClean="0"/>
              <a:t>Confess Christ.  Matt. 10:32-33</a:t>
            </a:r>
          </a:p>
          <a:p>
            <a:r>
              <a:rPr lang="en-US" sz="3600" b="1" dirty="0" smtClean="0"/>
              <a:t>Be baptized   I Pet.3 :21</a:t>
            </a:r>
          </a:p>
          <a:p>
            <a:r>
              <a:rPr lang="en-US" sz="3600" b="1" dirty="0"/>
              <a:t> </a:t>
            </a:r>
            <a:r>
              <a:rPr lang="en-US" sz="3600" b="1" dirty="0" smtClean="0"/>
              <a:t>  Be faithful.  Rev. 2:10;  I Cor.1 5:58</a:t>
            </a:r>
            <a:endParaRPr lang="en-US" sz="3600" b="1" dirty="0"/>
          </a:p>
        </p:txBody>
      </p:sp>
    </p:spTree>
    <p:extLst>
      <p:ext uri="{BB962C8B-B14F-4D97-AF65-F5344CB8AC3E}">
        <p14:creationId xmlns:p14="http://schemas.microsoft.com/office/powerpoint/2010/main" val="2766203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9" y="135082"/>
            <a:ext cx="11939155" cy="6722918"/>
          </a:xfrm>
        </p:spPr>
        <p:txBody>
          <a:bodyPr/>
          <a:lstStyle/>
          <a:p>
            <a:r>
              <a:rPr lang="en-US" dirty="0" smtClean="0"/>
              <a:t>   </a:t>
            </a:r>
            <a:endParaRPr lang="en-US" dirty="0"/>
          </a:p>
        </p:txBody>
      </p:sp>
      <p:sp>
        <p:nvSpPr>
          <p:cNvPr id="4" name="Rectangle 3"/>
          <p:cNvSpPr/>
          <p:nvPr/>
        </p:nvSpPr>
        <p:spPr>
          <a:xfrm>
            <a:off x="114299" y="0"/>
            <a:ext cx="12077701" cy="6740307"/>
          </a:xfrm>
          <a:prstGeom prst="rect">
            <a:avLst/>
          </a:prstGeom>
        </p:spPr>
        <p:txBody>
          <a:bodyPr wrap="square">
            <a:spAutoFit/>
          </a:bodyPr>
          <a:lstStyle/>
          <a:p>
            <a:r>
              <a:rPr lang="en-US" sz="3600" b="1" dirty="0"/>
              <a:t>Luke </a:t>
            </a:r>
            <a:r>
              <a:rPr lang="en-US" sz="3600" b="1" dirty="0" smtClean="0"/>
              <a:t>1:39-45</a:t>
            </a:r>
            <a:r>
              <a:rPr lang="en-US" sz="3600" baseline="30000" dirty="0" smtClean="0"/>
              <a:t>39</a:t>
            </a:r>
            <a:r>
              <a:rPr lang="en-US" sz="3600" baseline="30000" dirty="0"/>
              <a:t> </a:t>
            </a:r>
            <a:r>
              <a:rPr lang="en-US" sz="3600" dirty="0"/>
              <a:t>And Mary arose in those days, and went into the hill country with haste, into a city of </a:t>
            </a:r>
            <a:r>
              <a:rPr lang="en-US" sz="3600" dirty="0" smtClean="0"/>
              <a:t>Juda;</a:t>
            </a:r>
            <a:r>
              <a:rPr lang="en-US" sz="3600" baseline="30000" dirty="0" smtClean="0"/>
              <a:t>40</a:t>
            </a:r>
            <a:r>
              <a:rPr lang="en-US" sz="3600" baseline="30000" dirty="0"/>
              <a:t> </a:t>
            </a:r>
            <a:r>
              <a:rPr lang="en-US" sz="3600" dirty="0"/>
              <a:t>And entered into the house of Zacharias, and </a:t>
            </a:r>
            <a:r>
              <a:rPr lang="en-US" sz="3600" b="1" u="sng" dirty="0">
                <a:solidFill>
                  <a:srgbClr val="00B050"/>
                </a:solidFill>
              </a:rPr>
              <a:t>saluted</a:t>
            </a:r>
            <a:r>
              <a:rPr lang="en-US" sz="3600" dirty="0"/>
              <a:t> </a:t>
            </a:r>
            <a:r>
              <a:rPr lang="en-US" sz="3600" dirty="0" smtClean="0"/>
              <a:t>Elisabeth.</a:t>
            </a:r>
            <a:r>
              <a:rPr lang="en-US" sz="3600" baseline="30000" dirty="0" smtClean="0"/>
              <a:t>41</a:t>
            </a:r>
            <a:r>
              <a:rPr lang="en-US" sz="3600" baseline="30000" dirty="0"/>
              <a:t> </a:t>
            </a:r>
            <a:r>
              <a:rPr lang="en-US" sz="3600" dirty="0"/>
              <a:t>And it came to pass, that, when Elisabeth heard the salutation of Mary, the babe leaped in her womb; and </a:t>
            </a:r>
            <a:r>
              <a:rPr lang="en-US" sz="3600" b="1" u="sng" dirty="0"/>
              <a:t>Elisabeth</a:t>
            </a:r>
            <a:r>
              <a:rPr lang="en-US" sz="3600" dirty="0"/>
              <a:t> was filled with the Holy </a:t>
            </a:r>
            <a:r>
              <a:rPr lang="en-US" sz="3600" dirty="0" smtClean="0"/>
              <a:t>Ghost:</a:t>
            </a:r>
            <a:r>
              <a:rPr lang="en-US" sz="3600" baseline="30000" dirty="0" smtClean="0"/>
              <a:t>42</a:t>
            </a:r>
            <a:r>
              <a:rPr lang="en-US" sz="3600" baseline="30000" dirty="0"/>
              <a:t> </a:t>
            </a:r>
            <a:r>
              <a:rPr lang="en-US" sz="3600" dirty="0"/>
              <a:t>And she </a:t>
            </a:r>
            <a:r>
              <a:rPr lang="en-US" sz="3600" dirty="0" err="1"/>
              <a:t>spake</a:t>
            </a:r>
            <a:r>
              <a:rPr lang="en-US" sz="3600" dirty="0"/>
              <a:t> out with a loud voice, and said, Blessed art thou among women, and blessed is the fruit of thy </a:t>
            </a:r>
            <a:r>
              <a:rPr lang="en-US" sz="3600" dirty="0" smtClean="0"/>
              <a:t>womb.</a:t>
            </a:r>
            <a:r>
              <a:rPr lang="en-US" sz="3600" baseline="30000" dirty="0" smtClean="0"/>
              <a:t>43</a:t>
            </a:r>
            <a:r>
              <a:rPr lang="en-US" sz="3600" baseline="30000" dirty="0"/>
              <a:t> </a:t>
            </a:r>
            <a:r>
              <a:rPr lang="en-US" sz="3600" dirty="0"/>
              <a:t>And whence is this to me, that the mother of my Lord should come to </a:t>
            </a:r>
            <a:r>
              <a:rPr lang="en-US" sz="3600" dirty="0" smtClean="0"/>
              <a:t>me?</a:t>
            </a:r>
            <a:r>
              <a:rPr lang="en-US" sz="3600" baseline="30000" dirty="0" smtClean="0"/>
              <a:t>44</a:t>
            </a:r>
            <a:r>
              <a:rPr lang="en-US" sz="3600" baseline="30000" dirty="0"/>
              <a:t> </a:t>
            </a:r>
            <a:r>
              <a:rPr lang="en-US" sz="3600" dirty="0"/>
              <a:t>For, lo, as soon as the voice of thy salutation sounded in mine ears, the babe leaped in my womb for </a:t>
            </a:r>
            <a:r>
              <a:rPr lang="en-US" sz="3600" dirty="0" smtClean="0"/>
              <a:t>joy.</a:t>
            </a:r>
            <a:r>
              <a:rPr lang="en-US" sz="3600" baseline="30000" dirty="0" smtClean="0"/>
              <a:t>45</a:t>
            </a:r>
            <a:r>
              <a:rPr lang="en-US" sz="3600" baseline="30000" dirty="0"/>
              <a:t> </a:t>
            </a:r>
            <a:r>
              <a:rPr lang="en-US" sz="3600" b="1" u="sng" dirty="0">
                <a:solidFill>
                  <a:srgbClr val="00B050"/>
                </a:solidFill>
              </a:rPr>
              <a:t>And blessed is she that believed: </a:t>
            </a:r>
            <a:r>
              <a:rPr lang="en-US" sz="3600" dirty="0"/>
              <a:t>for there shall be a performance of those things which were told her from the Lord.</a:t>
            </a:r>
          </a:p>
        </p:txBody>
      </p:sp>
    </p:spTree>
    <p:extLst>
      <p:ext uri="{BB962C8B-B14F-4D97-AF65-F5344CB8AC3E}">
        <p14:creationId xmlns:p14="http://schemas.microsoft.com/office/powerpoint/2010/main" val="229282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800" b="1" dirty="0" smtClean="0"/>
              <a:t>Trust in God.   Prov. 3:5-6</a:t>
            </a:r>
          </a:p>
          <a:p>
            <a:r>
              <a:rPr lang="en-US" sz="4800" b="1" dirty="0"/>
              <a:t> </a:t>
            </a:r>
            <a:r>
              <a:rPr lang="en-US" sz="4800" b="1" dirty="0" smtClean="0"/>
              <a:t>                         Heb. 13:5-6</a:t>
            </a:r>
            <a:endParaRPr lang="en-US" sz="4800" b="1" dirty="0"/>
          </a:p>
        </p:txBody>
      </p:sp>
    </p:spTree>
    <p:extLst>
      <p:ext uri="{BB962C8B-B14F-4D97-AF65-F5344CB8AC3E}">
        <p14:creationId xmlns:p14="http://schemas.microsoft.com/office/powerpoint/2010/main" val="1278512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41664" y="768927"/>
            <a:ext cx="4456861" cy="1569660"/>
          </a:xfrm>
          <a:prstGeom prst="rect">
            <a:avLst/>
          </a:prstGeom>
          <a:noFill/>
        </p:spPr>
        <p:txBody>
          <a:bodyPr wrap="none" rtlCol="0">
            <a:spAutoFit/>
          </a:bodyPr>
          <a:lstStyle/>
          <a:p>
            <a:r>
              <a:rPr lang="en-US" sz="4800" dirty="0" smtClean="0"/>
              <a:t> </a:t>
            </a:r>
            <a:r>
              <a:rPr lang="en-US" sz="4800" b="1" u="sng" dirty="0" smtClean="0">
                <a:solidFill>
                  <a:srgbClr val="00B050"/>
                </a:solidFill>
              </a:rPr>
              <a:t>  To All Mothers </a:t>
            </a:r>
          </a:p>
          <a:p>
            <a:r>
              <a:rPr lang="en-US" sz="4800" b="1" u="sng" dirty="0">
                <a:solidFill>
                  <a:srgbClr val="00B050"/>
                </a:solidFill>
              </a:rPr>
              <a:t> </a:t>
            </a:r>
            <a:r>
              <a:rPr lang="en-US" sz="4800" b="1" u="sng" dirty="0" smtClean="0">
                <a:solidFill>
                  <a:srgbClr val="00B050"/>
                </a:solidFill>
              </a:rPr>
              <a:t>  at O’Neal</a:t>
            </a:r>
            <a:endParaRPr lang="en-US" sz="4800" b="1" u="sng" dirty="0">
              <a:solidFill>
                <a:srgbClr val="00B050"/>
              </a:solidFill>
            </a:endParaRPr>
          </a:p>
        </p:txBody>
      </p:sp>
      <p:sp>
        <p:nvSpPr>
          <p:cNvPr id="7" name="TextBox 6"/>
          <p:cNvSpPr txBox="1"/>
          <p:nvPr/>
        </p:nvSpPr>
        <p:spPr>
          <a:xfrm>
            <a:off x="4301836" y="6525491"/>
            <a:ext cx="1160895" cy="523220"/>
          </a:xfrm>
          <a:prstGeom prst="rect">
            <a:avLst/>
          </a:prstGeom>
          <a:noFill/>
        </p:spPr>
        <p:txBody>
          <a:bodyPr wrap="none" rtlCol="0">
            <a:spAutoFit/>
          </a:bodyPr>
          <a:lstStyle/>
          <a:p>
            <a:r>
              <a:rPr lang="en-US" sz="2800" b="1" dirty="0" smtClean="0"/>
              <a:t>2018   </a:t>
            </a:r>
            <a:endParaRPr lang="en-US" sz="2800" b="1" dirty="0"/>
          </a:p>
        </p:txBody>
      </p:sp>
    </p:spTree>
    <p:extLst>
      <p:ext uri="{BB962C8B-B14F-4D97-AF65-F5344CB8AC3E}">
        <p14:creationId xmlns:p14="http://schemas.microsoft.com/office/powerpoint/2010/main" val="4016821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255" y="0"/>
            <a:ext cx="12025745" cy="6858000"/>
          </a:xfrm>
        </p:spPr>
      </p:pic>
    </p:spTree>
    <p:extLst>
      <p:ext uri="{BB962C8B-B14F-4D97-AF65-F5344CB8AC3E}">
        <p14:creationId xmlns:p14="http://schemas.microsoft.com/office/powerpoint/2010/main" val="299833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17" y="137502"/>
            <a:ext cx="11913159" cy="6720498"/>
          </a:xfrm>
        </p:spPr>
        <p:txBody>
          <a:bodyPr>
            <a:normAutofit lnSpcReduction="10000"/>
          </a:bodyPr>
          <a:lstStyle/>
          <a:p>
            <a:r>
              <a:rPr lang="en-US" sz="3600" dirty="0" smtClean="0"/>
              <a:t>2 Tim. 1:1-5 </a:t>
            </a:r>
          </a:p>
          <a:p>
            <a:r>
              <a:rPr lang="en-US" sz="3600" dirty="0" smtClean="0">
                <a:effectLst/>
                <a:hlinkClick r:id="rId2" tooltip="2 Timothy 1:1 KJV verse detail"/>
              </a:rPr>
              <a:t>1 </a:t>
            </a:r>
            <a:r>
              <a:rPr lang="en-US" sz="3600" dirty="0" smtClean="0">
                <a:effectLst/>
              </a:rPr>
              <a:t>Paul, an apostle of Jesus Christ by the will of God, according to the promise of life which is in Christ Jesus,</a:t>
            </a:r>
          </a:p>
          <a:p>
            <a:r>
              <a:rPr lang="en-US" sz="3600" dirty="0" smtClean="0">
                <a:effectLst/>
                <a:hlinkClick r:id="rId3" tooltip="2 Timothy 1:2 KJV verse detail"/>
              </a:rPr>
              <a:t>2 </a:t>
            </a:r>
            <a:r>
              <a:rPr lang="en-US" sz="3600" dirty="0" smtClean="0">
                <a:effectLst/>
              </a:rPr>
              <a:t>To Timothy, </a:t>
            </a:r>
            <a:r>
              <a:rPr lang="en-US" sz="3600" i="1" dirty="0" smtClean="0">
                <a:effectLst/>
              </a:rPr>
              <a:t>my</a:t>
            </a:r>
            <a:r>
              <a:rPr lang="en-US" sz="3600" dirty="0" smtClean="0">
                <a:effectLst/>
              </a:rPr>
              <a:t> dearly beloved son: Grace, mercy, </a:t>
            </a:r>
            <a:r>
              <a:rPr lang="en-US" sz="3600" i="1" dirty="0" smtClean="0">
                <a:effectLst/>
              </a:rPr>
              <a:t>and</a:t>
            </a:r>
            <a:r>
              <a:rPr lang="en-US" sz="3600" dirty="0" smtClean="0">
                <a:effectLst/>
              </a:rPr>
              <a:t> peace, from God the Father and Christ Jesus our Lord.</a:t>
            </a:r>
          </a:p>
          <a:p>
            <a:r>
              <a:rPr lang="en-US" sz="3600" dirty="0" smtClean="0">
                <a:effectLst/>
                <a:hlinkClick r:id="rId4" tooltip="2 Timothy 1:3 KJV verse detail"/>
              </a:rPr>
              <a:t>3 </a:t>
            </a:r>
            <a:r>
              <a:rPr lang="en-US" sz="3600" dirty="0" smtClean="0">
                <a:effectLst/>
              </a:rPr>
              <a:t>I thank God, whom I serve from </a:t>
            </a:r>
            <a:r>
              <a:rPr lang="en-US" sz="3600" i="1" dirty="0" smtClean="0">
                <a:effectLst/>
              </a:rPr>
              <a:t>my</a:t>
            </a:r>
            <a:r>
              <a:rPr lang="en-US" sz="3600" dirty="0" smtClean="0">
                <a:effectLst/>
              </a:rPr>
              <a:t> forefathers with pure conscience, that without ceasing I have remembrance of thee in my prayers night and day;</a:t>
            </a:r>
          </a:p>
          <a:p>
            <a:r>
              <a:rPr lang="en-US" sz="3600" dirty="0" smtClean="0">
                <a:effectLst/>
                <a:hlinkClick r:id="rId5" tooltip="2 Timothy 1:4 KJV verse detail"/>
              </a:rPr>
              <a:t>4 </a:t>
            </a:r>
            <a:r>
              <a:rPr lang="en-US" sz="3600" dirty="0" smtClean="0">
                <a:effectLst/>
              </a:rPr>
              <a:t>Greatly desiring to see thee, being mindful of thy tears, that I may be filled with joy;</a:t>
            </a:r>
          </a:p>
          <a:p>
            <a:r>
              <a:rPr lang="en-US" sz="3600" dirty="0" smtClean="0">
                <a:effectLst/>
                <a:hlinkClick r:id="rId6" tooltip="2 Timothy 1:5 KJV verse detail"/>
              </a:rPr>
              <a:t>5 </a:t>
            </a:r>
            <a:r>
              <a:rPr lang="en-US" sz="3600" dirty="0" smtClean="0">
                <a:effectLst/>
              </a:rPr>
              <a:t>When I call to remembrance </a:t>
            </a:r>
            <a:r>
              <a:rPr lang="en-US" sz="3600" b="1" u="sng" dirty="0" smtClean="0">
                <a:solidFill>
                  <a:srgbClr val="FF0000"/>
                </a:solidFill>
                <a:effectLst/>
              </a:rPr>
              <a:t>the unfeigned faith </a:t>
            </a:r>
            <a:r>
              <a:rPr lang="en-US" sz="3600" dirty="0" smtClean="0">
                <a:effectLst/>
              </a:rPr>
              <a:t>that is in thee, which dwelt first in thy grandmother Lois, and thy mother Eunice; and </a:t>
            </a:r>
            <a:r>
              <a:rPr lang="en-US" sz="3600" b="1" i="1" u="sng" dirty="0" smtClean="0">
                <a:solidFill>
                  <a:srgbClr val="FF0000"/>
                </a:solidFill>
                <a:effectLst/>
              </a:rPr>
              <a:t>I am persuaded that in thee also</a:t>
            </a:r>
          </a:p>
          <a:p>
            <a:endParaRPr lang="en-US" dirty="0"/>
          </a:p>
        </p:txBody>
      </p:sp>
    </p:spTree>
    <p:extLst>
      <p:ext uri="{BB962C8B-B14F-4D97-AF65-F5344CB8AC3E}">
        <p14:creationId xmlns:p14="http://schemas.microsoft.com/office/powerpoint/2010/main" val="2947475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0154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84" y="70338"/>
            <a:ext cx="11253316" cy="6106625"/>
          </a:xfrm>
        </p:spPr>
        <p:txBody>
          <a:bodyPr>
            <a:normAutofit/>
          </a:bodyPr>
          <a:lstStyle/>
          <a:p>
            <a:r>
              <a:rPr lang="en-US" sz="3600" b="1" dirty="0">
                <a:hlinkClick r:id="rId2" tooltip="Psalms 127:3"/>
              </a:rPr>
              <a:t>Psalms 127:3</a:t>
            </a:r>
            <a:r>
              <a:rPr lang="en-US" sz="3600" dirty="0"/>
              <a:t> - Lo, children [are] an heritage of the LORD: [and] the fruit of the womb [is his] reward</a:t>
            </a:r>
            <a:r>
              <a:rPr lang="en-US" sz="3600" dirty="0" smtClean="0"/>
              <a:t>.</a:t>
            </a:r>
          </a:p>
          <a:p>
            <a:endParaRPr lang="en-US" sz="3600" dirty="0"/>
          </a:p>
          <a:p>
            <a:r>
              <a:rPr lang="en-US" sz="3600" dirty="0"/>
              <a:t/>
            </a:r>
            <a:br>
              <a:rPr lang="en-US" sz="3600" dirty="0"/>
            </a:br>
            <a:r>
              <a:rPr lang="en-US" sz="3600" b="1" dirty="0">
                <a:hlinkClick r:id="rId3" tooltip="Proverbs 22:6"/>
              </a:rPr>
              <a:t>Proverbs 22:6</a:t>
            </a:r>
            <a:r>
              <a:rPr lang="en-US" sz="3600" dirty="0"/>
              <a:t> - Train up a child in the way he should go: and when he is old, he will not depart from it</a:t>
            </a:r>
            <a:r>
              <a:rPr lang="en-US" sz="3600" dirty="0" smtClean="0"/>
              <a:t>.</a:t>
            </a:r>
          </a:p>
          <a:p>
            <a:endParaRPr lang="en-US" sz="3600" dirty="0"/>
          </a:p>
          <a:p>
            <a:r>
              <a:rPr lang="en-US" sz="3600" b="1" dirty="0">
                <a:hlinkClick r:id="rId4" tooltip="Proverbs 6:20"/>
              </a:rPr>
              <a:t>Proverbs 6:20</a:t>
            </a:r>
            <a:r>
              <a:rPr lang="en-US" sz="3600" dirty="0"/>
              <a:t> - My son, keep thy father's commandment, and forsake not the law of thy mother:</a:t>
            </a:r>
          </a:p>
        </p:txBody>
      </p:sp>
    </p:spTree>
    <p:extLst>
      <p:ext uri="{BB962C8B-B14F-4D97-AF65-F5344CB8AC3E}">
        <p14:creationId xmlns:p14="http://schemas.microsoft.com/office/powerpoint/2010/main" val="362541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929</Words>
  <Application>Microsoft Office PowerPoint</Application>
  <PresentationFormat>Widescreen</PresentationFormat>
  <Paragraphs>81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Aharoni</vt: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mac</cp:lastModifiedBy>
  <cp:revision>24</cp:revision>
  <cp:lastPrinted>2018-05-12T04:03:01Z</cp:lastPrinted>
  <dcterms:created xsi:type="dcterms:W3CDTF">2018-05-11T03:16:58Z</dcterms:created>
  <dcterms:modified xsi:type="dcterms:W3CDTF">2018-05-13T01:47:51Z</dcterms:modified>
</cp:coreProperties>
</file>