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AE40050-457E-4862-88F5-2BF3775DFD3C}" type="datetimeFigureOut">
              <a:rPr lang="en-US" smtClean="0"/>
              <a:pPr/>
              <a:t>2/25/2018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4814485-E41C-43A9-9711-6DB2F922D5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E40050-457E-4862-88F5-2BF3775DFD3C}"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4485-E41C-43A9-9711-6DB2F922D5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E40050-457E-4862-88F5-2BF3775DFD3C}"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4485-E41C-43A9-9711-6DB2F922D5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AE40050-457E-4862-88F5-2BF3775DFD3C}" type="datetimeFigureOut">
              <a:rPr lang="en-US" smtClean="0"/>
              <a:pPr/>
              <a:t>2/25/2018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4814485-E41C-43A9-9711-6DB2F922D5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AE40050-457E-4862-88F5-2BF3775DFD3C}" type="datetimeFigureOut">
              <a:rPr lang="en-US" smtClean="0"/>
              <a:pPr/>
              <a:t>2/25/2018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4814485-E41C-43A9-9711-6DB2F922D53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AE40050-457E-4862-88F5-2BF3775DFD3C}" type="datetimeFigureOut">
              <a:rPr lang="en-US" smtClean="0"/>
              <a:pPr/>
              <a:t>2/25/2018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4814485-E41C-43A9-9711-6DB2F922D5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AE40050-457E-4862-88F5-2BF3775DFD3C}" type="datetimeFigureOut">
              <a:rPr lang="en-US" smtClean="0"/>
              <a:pPr/>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4814485-E41C-43A9-9711-6DB2F922D53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AE40050-457E-4862-88F5-2BF3775DFD3C}" type="datetimeFigureOut">
              <a:rPr lang="en-US" smtClean="0"/>
              <a:pPr/>
              <a:t>2/25/2018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4485-E41C-43A9-9711-6DB2F922D5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E40050-457E-4862-88F5-2BF3775DFD3C}" type="datetimeFigureOut">
              <a:rPr lang="en-US" smtClean="0"/>
              <a:pPr/>
              <a:t>2/25/2018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14485-E41C-43A9-9711-6DB2F922D5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AE40050-457E-4862-88F5-2BF3775DFD3C}" type="datetimeFigureOut">
              <a:rPr lang="en-US" smtClean="0"/>
              <a:pPr/>
              <a:t>2/25/2018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14485-E41C-43A9-9711-6DB2F922D5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AE40050-457E-4862-88F5-2BF3775DFD3C}"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4814485-E41C-43A9-9711-6DB2F922D53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E40050-457E-4862-88F5-2BF3775DFD3C}" type="datetimeFigureOut">
              <a:rPr lang="en-US" smtClean="0"/>
              <a:pPr/>
              <a:t>2/25/2018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4814485-E41C-43A9-9711-6DB2F922D53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conversion of </a:t>
            </a:r>
            <a:r>
              <a:rPr lang="en-US" dirty="0" err="1" smtClean="0"/>
              <a:t>paul</a:t>
            </a:r>
            <a:endParaRPr lang="en-US" dirty="0"/>
          </a:p>
        </p:txBody>
      </p:sp>
      <p:sp>
        <p:nvSpPr>
          <p:cNvPr id="3" name="Subtitle 2"/>
          <p:cNvSpPr>
            <a:spLocks noGrp="1"/>
          </p:cNvSpPr>
          <p:nvPr>
            <p:ph type="subTitle" idx="1"/>
          </p:nvPr>
        </p:nvSpPr>
        <p:spPr/>
        <p:txBody>
          <a:bodyPr/>
          <a:lstStyle/>
          <a:p>
            <a:r>
              <a:rPr lang="en-US" dirty="0" smtClean="0"/>
              <a:t>An Example We Should Follow</a:t>
            </a:r>
            <a:endParaRPr lang="en-US"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baptized</a:t>
            </a:r>
            <a:endParaRPr lang="en-US" dirty="0"/>
          </a:p>
        </p:txBody>
      </p:sp>
      <p:sp>
        <p:nvSpPr>
          <p:cNvPr id="3" name="Content Placeholder 2"/>
          <p:cNvSpPr>
            <a:spLocks noGrp="1"/>
          </p:cNvSpPr>
          <p:nvPr>
            <p:ph idx="1"/>
          </p:nvPr>
        </p:nvSpPr>
        <p:spPr>
          <a:xfrm>
            <a:off x="304800" y="1447800"/>
            <a:ext cx="8686800" cy="5410200"/>
          </a:xfrm>
        </p:spPr>
        <p:txBody>
          <a:bodyPr>
            <a:normAutofit fontScale="92500" lnSpcReduction="10000"/>
          </a:bodyPr>
          <a:lstStyle/>
          <a:p>
            <a:r>
              <a:rPr lang="en-US" dirty="0" smtClean="0"/>
              <a:t>Mark 16:14-20</a:t>
            </a:r>
          </a:p>
          <a:p>
            <a:pPr lvl="1"/>
            <a:r>
              <a:rPr lang="en-US" dirty="0" smtClean="0"/>
              <a:t>16. “He who believes and is baptized will be saved; but he who does not believe will be condemned.”</a:t>
            </a:r>
          </a:p>
          <a:p>
            <a:r>
              <a:rPr lang="en-US" dirty="0" smtClean="0"/>
              <a:t>John 3:3, 5-8</a:t>
            </a:r>
          </a:p>
          <a:p>
            <a:pPr lvl="1"/>
            <a:r>
              <a:rPr lang="en-US" dirty="0" smtClean="0"/>
              <a:t>5. “Jesus answered, ‘Most assuredly, I say to you, unless one is born of water and the Spirit, he cannot enter the kingdom of God.”</a:t>
            </a:r>
          </a:p>
          <a:p>
            <a:r>
              <a:rPr lang="en-US" dirty="0" smtClean="0"/>
              <a:t>Acts 2:38</a:t>
            </a:r>
          </a:p>
          <a:p>
            <a:r>
              <a:rPr lang="en-US" dirty="0" smtClean="0"/>
              <a:t>Romans 6:4</a:t>
            </a:r>
          </a:p>
          <a:p>
            <a:r>
              <a:rPr lang="en-US" dirty="0" smtClean="0"/>
              <a:t>I Peter 3:21</a:t>
            </a:r>
          </a:p>
          <a:p>
            <a:r>
              <a:rPr lang="en-US" dirty="0" smtClean="0"/>
              <a:t>Paul arose and was baptized by Ananias (Acts 9:17-18)</a:t>
            </a:r>
          </a:p>
          <a:p>
            <a:endParaRPr lang="en-US" dirty="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Preach the gospel</a:t>
            </a:r>
            <a:endParaRPr lang="en-US" dirty="0"/>
          </a:p>
        </p:txBody>
      </p:sp>
      <p:sp>
        <p:nvSpPr>
          <p:cNvPr id="3" name="Content Placeholder 2"/>
          <p:cNvSpPr>
            <a:spLocks noGrp="1"/>
          </p:cNvSpPr>
          <p:nvPr>
            <p:ph idx="1"/>
          </p:nvPr>
        </p:nvSpPr>
        <p:spPr>
          <a:xfrm>
            <a:off x="228600" y="1524000"/>
            <a:ext cx="8686800" cy="5181600"/>
          </a:xfrm>
        </p:spPr>
        <p:txBody>
          <a:bodyPr>
            <a:normAutofit/>
          </a:bodyPr>
          <a:lstStyle/>
          <a:p>
            <a:r>
              <a:rPr lang="en-US" dirty="0" smtClean="0"/>
              <a:t>Mark 16:15</a:t>
            </a:r>
          </a:p>
          <a:p>
            <a:pPr lvl="1"/>
            <a:r>
              <a:rPr lang="en-US" sz="3200" dirty="0" smtClean="0"/>
              <a:t>Jesus told the Apostles to “Go into all the world and preach the gospel to every creature.”</a:t>
            </a:r>
          </a:p>
          <a:p>
            <a:r>
              <a:rPr lang="en-US" dirty="0" smtClean="0"/>
              <a:t>Paul preached the gospel to every creature that he encountered, as we saw in his four journeys</a:t>
            </a:r>
          </a:p>
          <a:p>
            <a:r>
              <a:rPr lang="en-US" dirty="0" smtClean="0"/>
              <a:t>There are also numerous examples in the New Testament of Jesus, His disciples, and the apostles preaching the gospel</a:t>
            </a:r>
            <a:endParaRPr lang="en-US" dirty="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 faithful life</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r>
              <a:rPr lang="en-US" dirty="0" smtClean="0"/>
              <a:t>Revelation 2:10</a:t>
            </a:r>
          </a:p>
          <a:p>
            <a:pPr lvl="1"/>
            <a:r>
              <a:rPr lang="en-US" sz="3200" dirty="0" smtClean="0"/>
              <a:t>“Do not fear any of those things which you are about to suffer. Indeed, the devil is about to throw some of you into prison, that you may be tested, and you will have tribulation ten days. Be faithful until death, and I will give you the crown of life.”</a:t>
            </a:r>
          </a:p>
          <a:p>
            <a:r>
              <a:rPr lang="en-US" dirty="0" smtClean="0"/>
              <a:t>After being converted, Paul remained faithful for the rest of his life</a:t>
            </a:r>
          </a:p>
          <a:p>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plan of salvation</a:t>
            </a:r>
            <a:endParaRPr lang="en-US" dirty="0"/>
          </a:p>
        </p:txBody>
      </p:sp>
      <p:sp>
        <p:nvSpPr>
          <p:cNvPr id="3" name="Content Placeholder 2"/>
          <p:cNvSpPr>
            <a:spLocks noGrp="1"/>
          </p:cNvSpPr>
          <p:nvPr>
            <p:ph idx="1"/>
          </p:nvPr>
        </p:nvSpPr>
        <p:spPr>
          <a:xfrm>
            <a:off x="304800" y="1295400"/>
            <a:ext cx="8686800" cy="5562600"/>
          </a:xfrm>
        </p:spPr>
        <p:txBody>
          <a:bodyPr>
            <a:normAutofit fontScale="92500" lnSpcReduction="20000"/>
          </a:bodyPr>
          <a:lstStyle/>
          <a:p>
            <a:r>
              <a:rPr lang="en-US" dirty="0" smtClean="0"/>
              <a:t>Hear </a:t>
            </a:r>
          </a:p>
          <a:p>
            <a:pPr lvl="1"/>
            <a:r>
              <a:rPr lang="en-US" dirty="0" smtClean="0"/>
              <a:t>Matthew 7:24-27; Romans 10:17</a:t>
            </a:r>
          </a:p>
          <a:p>
            <a:r>
              <a:rPr lang="en-US" dirty="0" smtClean="0"/>
              <a:t>Believe</a:t>
            </a:r>
          </a:p>
          <a:p>
            <a:pPr lvl="1"/>
            <a:r>
              <a:rPr lang="en-US" dirty="0" smtClean="0"/>
              <a:t>John 3:16; Mark 16:16; Acts 16:31</a:t>
            </a:r>
          </a:p>
          <a:p>
            <a:r>
              <a:rPr lang="en-US" dirty="0" smtClean="0"/>
              <a:t>Repent</a:t>
            </a:r>
          </a:p>
          <a:p>
            <a:pPr lvl="1"/>
            <a:r>
              <a:rPr lang="en-US" dirty="0" smtClean="0"/>
              <a:t>Matthew 4:17; Acts 2:38; Luke 13:3; Acts 8:32</a:t>
            </a:r>
          </a:p>
          <a:p>
            <a:r>
              <a:rPr lang="en-US" dirty="0" smtClean="0"/>
              <a:t>Confess</a:t>
            </a:r>
          </a:p>
          <a:p>
            <a:pPr lvl="1"/>
            <a:r>
              <a:rPr lang="en-US" dirty="0" smtClean="0"/>
              <a:t>Matthew 10:32-33; Romans 10:9-10; Acts 8:36-37</a:t>
            </a:r>
          </a:p>
          <a:p>
            <a:r>
              <a:rPr lang="en-US" dirty="0" smtClean="0"/>
              <a:t>Be Baptized</a:t>
            </a:r>
          </a:p>
          <a:p>
            <a:pPr lvl="1"/>
            <a:r>
              <a:rPr lang="en-US" dirty="0" smtClean="0"/>
              <a:t>Mark 16:16; John 3:3, 5-8; Romans 6:4; I Peter 3:21; Acts 2:38</a:t>
            </a:r>
          </a:p>
          <a:p>
            <a:r>
              <a:rPr lang="en-US" dirty="0" smtClean="0"/>
              <a:t>Live a Faithful Life</a:t>
            </a:r>
          </a:p>
          <a:p>
            <a:pPr lvl="1"/>
            <a:r>
              <a:rPr lang="en-US" dirty="0" smtClean="0"/>
              <a:t>Revelation 2:10</a:t>
            </a:r>
          </a:p>
          <a:p>
            <a:endParaRPr lang="en-US"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background</a:t>
            </a:r>
            <a:endParaRPr lang="en-US" dirty="0"/>
          </a:p>
        </p:txBody>
      </p:sp>
      <p:sp>
        <p:nvSpPr>
          <p:cNvPr id="3" name="Content Placeholder 2"/>
          <p:cNvSpPr>
            <a:spLocks noGrp="1"/>
          </p:cNvSpPr>
          <p:nvPr>
            <p:ph idx="1"/>
          </p:nvPr>
        </p:nvSpPr>
        <p:spPr>
          <a:xfrm>
            <a:off x="304800" y="1554162"/>
            <a:ext cx="8686800" cy="5303838"/>
          </a:xfrm>
        </p:spPr>
        <p:txBody>
          <a:bodyPr>
            <a:normAutofit/>
          </a:bodyPr>
          <a:lstStyle/>
          <a:p>
            <a:r>
              <a:rPr lang="en-US" dirty="0" smtClean="0"/>
              <a:t>Stoning of Stephen</a:t>
            </a:r>
          </a:p>
          <a:p>
            <a:pPr lvl="1"/>
            <a:r>
              <a:rPr lang="en-US" dirty="0" smtClean="0"/>
              <a:t>Acts 7:58 </a:t>
            </a:r>
          </a:p>
          <a:p>
            <a:pPr lvl="1"/>
            <a:r>
              <a:rPr lang="en-US" dirty="0" smtClean="0"/>
              <a:t>Acts 8:1 Now Saul was consenting to his death. At that time a great persecution arose against the church which was at Jerusalem; and they were all scattered throughout the regions of Judea and Samaria, except the apostles.</a:t>
            </a:r>
          </a:p>
          <a:p>
            <a:pPr lvl="1"/>
            <a:r>
              <a:rPr lang="en-US" dirty="0" smtClean="0"/>
              <a:t>Acts 8:3 - As for Saul, he made havoc of the church, entering every house, and dragging off men and women, committing them to prison</a:t>
            </a:r>
          </a:p>
          <a:p>
            <a:r>
              <a:rPr lang="en-US" dirty="0" smtClean="0"/>
              <a:t> Saul led the persecution against the church</a:t>
            </a:r>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 is converted</a:t>
            </a:r>
            <a:endParaRPr lang="en-US" dirty="0"/>
          </a:p>
        </p:txBody>
      </p:sp>
      <p:sp>
        <p:nvSpPr>
          <p:cNvPr id="3" name="Content Placeholder 2"/>
          <p:cNvSpPr>
            <a:spLocks noGrp="1"/>
          </p:cNvSpPr>
          <p:nvPr>
            <p:ph idx="1"/>
          </p:nvPr>
        </p:nvSpPr>
        <p:spPr>
          <a:xfrm>
            <a:off x="304800" y="1554162"/>
            <a:ext cx="8686800" cy="5303838"/>
          </a:xfrm>
        </p:spPr>
        <p:txBody>
          <a:bodyPr/>
          <a:lstStyle/>
          <a:p>
            <a:r>
              <a:rPr lang="en-US" dirty="0" smtClean="0"/>
              <a:t>Acts 9</a:t>
            </a:r>
          </a:p>
          <a:p>
            <a:pPr lvl="1"/>
            <a:r>
              <a:rPr lang="en-US" dirty="0" smtClean="0"/>
              <a:t>1-19 - conversion of Saul</a:t>
            </a:r>
          </a:p>
          <a:p>
            <a:pPr lvl="1"/>
            <a:r>
              <a:rPr lang="en-US" dirty="0" smtClean="0"/>
              <a:t>20-22 – Saul preaches the word </a:t>
            </a:r>
          </a:p>
          <a:p>
            <a:pPr lvl="1"/>
            <a:r>
              <a:rPr lang="en-US" dirty="0" smtClean="0"/>
              <a:t>23-30 – Saul is persecuted</a:t>
            </a:r>
          </a:p>
          <a:p>
            <a:r>
              <a:rPr lang="en-US" dirty="0" smtClean="0"/>
              <a:t>Acts 13: 4-12 – Paul confronts Bar-Jesus</a:t>
            </a:r>
          </a:p>
          <a:p>
            <a:r>
              <a:rPr lang="en-US" dirty="0" smtClean="0"/>
              <a:t>Acts 14: 19-20 – Paul stoned, left for dead</a:t>
            </a:r>
          </a:p>
          <a:p>
            <a:r>
              <a:rPr lang="en-US" dirty="0" smtClean="0"/>
              <a:t>Paul went from persecuting the church to being one of its leaders and was persecuted himself</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Paul’s resume</a:t>
            </a:r>
            <a:endParaRPr lang="en-US" sz="2800" dirty="0"/>
          </a:p>
        </p:txBody>
      </p:sp>
      <p:sp>
        <p:nvSpPr>
          <p:cNvPr id="10" name="Text Placeholder 9"/>
          <p:cNvSpPr>
            <a:spLocks noGrp="1"/>
          </p:cNvSpPr>
          <p:nvPr>
            <p:ph type="body" sz="half" idx="2"/>
          </p:nvPr>
        </p:nvSpPr>
        <p:spPr>
          <a:xfrm>
            <a:off x="381000" y="5867400"/>
            <a:ext cx="8305800" cy="990600"/>
          </a:xfrm>
        </p:spPr>
        <p:txBody>
          <a:bodyPr>
            <a:noAutofit/>
          </a:bodyPr>
          <a:lstStyle/>
          <a:p>
            <a:r>
              <a:rPr lang="en-US" sz="2500" dirty="0" smtClean="0"/>
              <a:t>Paul made 4 journeys over a period of 16 years that stretched from modern day Israel, Turkey, Greece, and Italy</a:t>
            </a:r>
            <a:endParaRPr lang="en-US" sz="2500" dirty="0"/>
          </a:p>
        </p:txBody>
      </p:sp>
      <p:pic>
        <p:nvPicPr>
          <p:cNvPr id="12" name="Picture Placeholder 11" descr="Pauls journeys.jpg"/>
          <p:cNvPicPr>
            <a:picLocks noGrp="1" noChangeAspect="1"/>
          </p:cNvPicPr>
          <p:nvPr>
            <p:ph type="pic" idx="1"/>
          </p:nvPr>
        </p:nvPicPr>
        <p:blipFill>
          <a:blip r:embed="rId2" cstate="print"/>
          <a:srcRect l="10560" r="10560"/>
          <a:stretch>
            <a:fillRect/>
          </a:stretch>
        </p:blipFill>
        <p:spPr>
          <a:xfrm>
            <a:off x="0" y="0"/>
            <a:ext cx="9144000" cy="4800600"/>
          </a:xfrm>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Paul’s resume</a:t>
            </a:r>
            <a:endParaRPr lang="en-US" dirty="0"/>
          </a:p>
        </p:txBody>
      </p:sp>
      <p:sp>
        <p:nvSpPr>
          <p:cNvPr id="6" name="Content Placeholder 5"/>
          <p:cNvSpPr>
            <a:spLocks noGrp="1"/>
          </p:cNvSpPr>
          <p:nvPr>
            <p:ph idx="1"/>
          </p:nvPr>
        </p:nvSpPr>
        <p:spPr>
          <a:xfrm>
            <a:off x="304800" y="1554162"/>
            <a:ext cx="8686800" cy="5303838"/>
          </a:xfrm>
        </p:spPr>
        <p:txBody>
          <a:bodyPr>
            <a:normAutofit fontScale="85000" lnSpcReduction="20000"/>
          </a:bodyPr>
          <a:lstStyle/>
          <a:p>
            <a:r>
              <a:rPr lang="en-US" dirty="0" smtClean="0"/>
              <a:t>Paul is also known for writing 14 books of the New Testament:</a:t>
            </a:r>
          </a:p>
          <a:p>
            <a:pPr lvl="1"/>
            <a:r>
              <a:rPr lang="en-US" dirty="0" smtClean="0"/>
              <a:t>Romans</a:t>
            </a:r>
          </a:p>
          <a:p>
            <a:pPr lvl="1"/>
            <a:r>
              <a:rPr lang="en-US" dirty="0" smtClean="0"/>
              <a:t>I and II Corinthians</a:t>
            </a:r>
          </a:p>
          <a:p>
            <a:pPr lvl="1"/>
            <a:r>
              <a:rPr lang="en-US" dirty="0" smtClean="0"/>
              <a:t>Galatians</a:t>
            </a:r>
          </a:p>
          <a:p>
            <a:pPr lvl="1"/>
            <a:r>
              <a:rPr lang="en-US" dirty="0" smtClean="0"/>
              <a:t>Ephesians</a:t>
            </a:r>
          </a:p>
          <a:p>
            <a:pPr lvl="1"/>
            <a:r>
              <a:rPr lang="en-US" dirty="0" smtClean="0"/>
              <a:t>Philippians</a:t>
            </a:r>
          </a:p>
          <a:p>
            <a:pPr lvl="1"/>
            <a:r>
              <a:rPr lang="en-US" dirty="0" smtClean="0"/>
              <a:t>Colossians</a:t>
            </a:r>
          </a:p>
          <a:p>
            <a:pPr lvl="1"/>
            <a:r>
              <a:rPr lang="en-US" dirty="0" smtClean="0"/>
              <a:t>I and II Thessalonians</a:t>
            </a:r>
          </a:p>
          <a:p>
            <a:pPr lvl="1"/>
            <a:r>
              <a:rPr lang="en-US" dirty="0" smtClean="0"/>
              <a:t>I and II Timothy</a:t>
            </a:r>
          </a:p>
          <a:p>
            <a:pPr lvl="1"/>
            <a:r>
              <a:rPr lang="en-US" dirty="0" smtClean="0"/>
              <a:t>Titus</a:t>
            </a:r>
          </a:p>
          <a:p>
            <a:pPr lvl="1"/>
            <a:r>
              <a:rPr lang="en-US" dirty="0" smtClean="0"/>
              <a:t>Philemon</a:t>
            </a:r>
          </a:p>
          <a:p>
            <a:pPr lvl="1"/>
            <a:r>
              <a:rPr lang="en-US" dirty="0" smtClean="0"/>
              <a:t>Hebrews (it is believed that Paul wrote this book, even though there is no early manuscript to support it)</a:t>
            </a:r>
            <a:endParaRPr lang="en-US" dirty="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a:t>
            </a:r>
            <a:endParaRPr lang="en-US" dirty="0"/>
          </a:p>
        </p:txBody>
      </p:sp>
      <p:sp>
        <p:nvSpPr>
          <p:cNvPr id="3" name="Content Placeholder 2"/>
          <p:cNvSpPr>
            <a:spLocks noGrp="1"/>
          </p:cNvSpPr>
          <p:nvPr>
            <p:ph idx="1"/>
          </p:nvPr>
        </p:nvSpPr>
        <p:spPr>
          <a:xfrm>
            <a:off x="304800" y="1554162"/>
            <a:ext cx="8686800" cy="5303838"/>
          </a:xfrm>
        </p:spPr>
        <p:txBody>
          <a:bodyPr>
            <a:normAutofit/>
          </a:bodyPr>
          <a:lstStyle/>
          <a:p>
            <a:r>
              <a:rPr lang="en-US" dirty="0" smtClean="0"/>
              <a:t> Matthew 7:24-27</a:t>
            </a:r>
          </a:p>
          <a:p>
            <a:pPr lvl="1"/>
            <a:r>
              <a:rPr lang="en-US" dirty="0" smtClean="0"/>
              <a:t>24. “…whoever hears these sayings of Mine, and does them, I will liken him to a wise man who built his house on the rock:”</a:t>
            </a:r>
          </a:p>
          <a:p>
            <a:pPr lvl="1"/>
            <a:r>
              <a:rPr lang="en-US" dirty="0" smtClean="0"/>
              <a:t>26. “…everyone who hears these sayings of Mine, and does not do them, will be like a foolish man who built his house on the sand:” </a:t>
            </a:r>
          </a:p>
          <a:p>
            <a:r>
              <a:rPr lang="en-US" dirty="0" smtClean="0"/>
              <a:t>Romans 10:17</a:t>
            </a:r>
          </a:p>
          <a:p>
            <a:r>
              <a:rPr lang="en-US" dirty="0" smtClean="0"/>
              <a:t>Paul heard the words of Jesus on the road to </a:t>
            </a:r>
            <a:r>
              <a:rPr lang="en-US" dirty="0" err="1" smtClean="0"/>
              <a:t>Demascus</a:t>
            </a:r>
            <a:endParaRPr lang="en-US" dirty="0" smtClean="0"/>
          </a:p>
          <a:p>
            <a:endParaRPr lang="en-US" dirty="0" smtClean="0"/>
          </a:p>
          <a:p>
            <a:pPr lvl="1"/>
            <a:endParaRPr lang="en-US"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1000"/>
                                        <p:tgtEl>
                                          <p:spTgt spid="3">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4)">
                                      <p:cBhvr>
                                        <p:cTn id="13" dur="1000"/>
                                        <p:tgtEl>
                                          <p:spTgt spid="3">
                                            <p:txEl>
                                              <p:pRg st="2" end="2"/>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4)">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4)">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Believe</a:t>
            </a:r>
            <a:endParaRPr lang="en-US"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US" dirty="0" smtClean="0"/>
              <a:t>Mark 16:16 </a:t>
            </a:r>
          </a:p>
          <a:p>
            <a:pPr lvl="1"/>
            <a:r>
              <a:rPr lang="en-US" dirty="0" smtClean="0"/>
              <a:t>“He who believes and is baptized will be saved; but he who does not believe will be condemned.”</a:t>
            </a:r>
          </a:p>
          <a:p>
            <a:r>
              <a:rPr lang="en-US" dirty="0" smtClean="0"/>
              <a:t>John 3:16</a:t>
            </a:r>
          </a:p>
          <a:p>
            <a:pPr lvl="1"/>
            <a:r>
              <a:rPr lang="en-US" dirty="0" smtClean="0"/>
              <a:t>“For God so loved the world that He gave His only begotten Son, that whoever believes in Him should not perish, but have everlasting life.”</a:t>
            </a:r>
          </a:p>
          <a:p>
            <a:r>
              <a:rPr lang="en-US" dirty="0" smtClean="0"/>
              <a:t>Acts 16:31</a:t>
            </a:r>
          </a:p>
          <a:p>
            <a:r>
              <a:rPr lang="en-US" dirty="0" smtClean="0"/>
              <a:t>Hebrews 11:6</a:t>
            </a:r>
          </a:p>
          <a:p>
            <a:r>
              <a:rPr lang="en-US" dirty="0" smtClean="0"/>
              <a:t>John 12:47</a:t>
            </a:r>
          </a:p>
          <a:p>
            <a:r>
              <a:rPr lang="en-US" dirty="0" smtClean="0"/>
              <a:t>Paul did not question Jesus on the road to </a:t>
            </a:r>
            <a:r>
              <a:rPr lang="en-US" dirty="0" err="1" smtClean="0"/>
              <a:t>Demascus</a:t>
            </a:r>
            <a:r>
              <a:rPr lang="en-US" dirty="0" smtClean="0"/>
              <a:t>…he believed the very words that Jesus said</a:t>
            </a:r>
          </a:p>
          <a:p>
            <a:endParaRPr lang="en-US" dirty="0" smtClean="0"/>
          </a:p>
          <a:p>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Repent</a:t>
            </a:r>
            <a:endParaRPr lang="en-US" dirty="0"/>
          </a:p>
        </p:txBody>
      </p:sp>
      <p:sp>
        <p:nvSpPr>
          <p:cNvPr id="3" name="Content Placeholder 2"/>
          <p:cNvSpPr>
            <a:spLocks noGrp="1"/>
          </p:cNvSpPr>
          <p:nvPr>
            <p:ph idx="1"/>
          </p:nvPr>
        </p:nvSpPr>
        <p:spPr>
          <a:xfrm>
            <a:off x="304800" y="1554162"/>
            <a:ext cx="8686800" cy="5303838"/>
          </a:xfrm>
        </p:spPr>
        <p:txBody>
          <a:bodyPr>
            <a:normAutofit lnSpcReduction="10000"/>
          </a:bodyPr>
          <a:lstStyle/>
          <a:p>
            <a:r>
              <a:rPr lang="en-US" dirty="0" smtClean="0"/>
              <a:t>Luke 13:3</a:t>
            </a:r>
          </a:p>
          <a:p>
            <a:pPr lvl="1"/>
            <a:r>
              <a:rPr lang="en-US" dirty="0" smtClean="0"/>
              <a:t>“…unless you repent you will all likewise perish.”</a:t>
            </a:r>
          </a:p>
          <a:p>
            <a:r>
              <a:rPr lang="en-US" dirty="0" smtClean="0"/>
              <a:t>Acts 2:38</a:t>
            </a:r>
          </a:p>
          <a:p>
            <a:pPr lvl="1"/>
            <a:r>
              <a:rPr lang="en-US" dirty="0" smtClean="0"/>
              <a:t>“Then Peter said to them, ‘Repent, and let every one of you be baptized in the name of Jesus Christ for the remission of sins: and you shall receive the gift of the Holy Spirit.”</a:t>
            </a:r>
          </a:p>
          <a:p>
            <a:r>
              <a:rPr lang="en-US" dirty="0" smtClean="0"/>
              <a:t>Matthew 4:17</a:t>
            </a:r>
          </a:p>
          <a:p>
            <a:r>
              <a:rPr lang="en-US" dirty="0" smtClean="0"/>
              <a:t>Acts 8:22</a:t>
            </a:r>
          </a:p>
          <a:p>
            <a:r>
              <a:rPr lang="en-US" dirty="0" smtClean="0"/>
              <a:t>Even though Paul persecuted Christians, he repented of his sins and turned to God</a:t>
            </a:r>
          </a:p>
          <a:p>
            <a:endParaRPr lang="en-US"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ox(i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Confess</a:t>
            </a:r>
            <a:endParaRPr lang="en-US"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US" dirty="0" smtClean="0"/>
              <a:t>Matthew 10:32-33</a:t>
            </a:r>
          </a:p>
          <a:p>
            <a:pPr lvl="1"/>
            <a:r>
              <a:rPr lang="en-US" dirty="0" smtClean="0"/>
              <a:t>32. “Therefore whoever confesses Me before men, I will also confess before My Father who is in heaven. 33. “But whoever denies Me before men, him I will also deny before My Father who is in heaven.” </a:t>
            </a:r>
          </a:p>
          <a:p>
            <a:r>
              <a:rPr lang="en-US" dirty="0" smtClean="0"/>
              <a:t>Romans 10:9-10</a:t>
            </a:r>
          </a:p>
          <a:p>
            <a:pPr lvl="1"/>
            <a:r>
              <a:rPr lang="en-US" dirty="0" smtClean="0"/>
              <a:t>9. “that if you confess with your mouth the Lord Jesus and believe in your heart that God has raised Him from the dead, you will be saved.</a:t>
            </a:r>
          </a:p>
          <a:p>
            <a:pPr lvl="1"/>
            <a:r>
              <a:rPr lang="en-US" dirty="0" smtClean="0"/>
              <a:t>10. For with the heart one believes unto righteousness, and with the mouth confession is made unto salvation.”</a:t>
            </a:r>
          </a:p>
          <a:p>
            <a:r>
              <a:rPr lang="en-US" dirty="0" smtClean="0"/>
              <a:t>Acts 8:36-37</a:t>
            </a:r>
          </a:p>
          <a:p>
            <a:r>
              <a:rPr lang="en-US" dirty="0" smtClean="0"/>
              <a:t>With his teachings to others, Paul confessed Jesus before other men</a:t>
            </a:r>
          </a:p>
          <a:p>
            <a:endParaRPr lang="en-US" dirty="0" smtClean="0"/>
          </a:p>
          <a:p>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11424</TotalTime>
  <Words>867</Words>
  <Application>Microsoft Office PowerPoint</Application>
  <PresentationFormat>On-screen Show (4:3)</PresentationFormat>
  <Paragraphs>93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The conversion of paul</vt:lpstr>
      <vt:lpstr>Paul’s background</vt:lpstr>
      <vt:lpstr>Saul is converted</vt:lpstr>
      <vt:lpstr>Paul’s resume</vt:lpstr>
      <vt:lpstr>Paul’s resume</vt:lpstr>
      <vt:lpstr>Hear</vt:lpstr>
      <vt:lpstr>Believe</vt:lpstr>
      <vt:lpstr>Repent</vt:lpstr>
      <vt:lpstr>Confess</vt:lpstr>
      <vt:lpstr>Be baptized</vt:lpstr>
      <vt:lpstr>Preach the gospel</vt:lpstr>
      <vt:lpstr>Live a faithful life</vt:lpstr>
      <vt:lpstr>God’s plan of salvation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conversion of paul</dc:title>
  <dc:creator>Britt</dc:creator>
  <cp:lastModifiedBy>Britt</cp:lastModifiedBy>
  <cp:revision>10</cp:revision>
  <dcterms:created xsi:type="dcterms:W3CDTF">2011-09-08T08:40:34Z</dcterms:created>
  <dcterms:modified xsi:type="dcterms:W3CDTF">2018-02-25T20:51:10Z</dcterms:modified>
</cp:coreProperties>
</file>