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311" r:id="rId2"/>
    <p:sldId id="305" r:id="rId3"/>
    <p:sldId id="299" r:id="rId4"/>
    <p:sldId id="300" r:id="rId5"/>
    <p:sldId id="301" r:id="rId6"/>
    <p:sldId id="295" r:id="rId7"/>
    <p:sldId id="297" r:id="rId8"/>
    <p:sldId id="298" r:id="rId9"/>
    <p:sldId id="307" r:id="rId10"/>
    <p:sldId id="257" r:id="rId11"/>
    <p:sldId id="258" r:id="rId12"/>
    <p:sldId id="303" r:id="rId13"/>
    <p:sldId id="261" r:id="rId14"/>
    <p:sldId id="263" r:id="rId15"/>
    <p:sldId id="323" r:id="rId16"/>
    <p:sldId id="306" r:id="rId17"/>
    <p:sldId id="308" r:id="rId18"/>
    <p:sldId id="316" r:id="rId19"/>
    <p:sldId id="317" r:id="rId20"/>
    <p:sldId id="318" r:id="rId21"/>
    <p:sldId id="324" r:id="rId22"/>
    <p:sldId id="319" r:id="rId23"/>
    <p:sldId id="320" r:id="rId24"/>
    <p:sldId id="321" r:id="rId25"/>
    <p:sldId id="322" r:id="rId26"/>
    <p:sldId id="315" r:id="rId27"/>
    <p:sldId id="329" r:id="rId28"/>
    <p:sldId id="325" r:id="rId29"/>
    <p:sldId id="326" r:id="rId30"/>
    <p:sldId id="327" r:id="rId31"/>
    <p:sldId id="328" r:id="rId32"/>
    <p:sldId id="266" r:id="rId33"/>
    <p:sldId id="272" r:id="rId34"/>
    <p:sldId id="283" r:id="rId35"/>
    <p:sldId id="288" r:id="rId36"/>
    <p:sldId id="289" r:id="rId3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FD756BA2-DC0F-4725-BDF9-6058D6361605}" type="datetimeFigureOut">
              <a:rPr lang="en-US" smtClean="0"/>
              <a:t>5/26/2018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F3EE7B5-0FC7-4FD4-9410-402629017F4D}" type="slidenum">
              <a:rPr lang="en-US" smtClean="0"/>
              <a:t>‹#›</a:t>
            </a:fld>
            <a:endParaRPr lang="en-US"/>
          </a:p>
        </p:txBody>
      </p:sp>
    </p:spTree>
    <p:extLst>
      <p:ext uri="{BB962C8B-B14F-4D97-AF65-F5344CB8AC3E}">
        <p14:creationId xmlns:p14="http://schemas.microsoft.com/office/powerpoint/2010/main" val="24149311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83D401-642A-4C91-8AD0-C83434AA536A}"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153947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3D401-642A-4C91-8AD0-C83434AA536A}"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262166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3D401-642A-4C91-8AD0-C83434AA536A}"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305282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3D401-642A-4C91-8AD0-C83434AA536A}"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22447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3D401-642A-4C91-8AD0-C83434AA536A}" type="datetimeFigureOut">
              <a:rPr lang="en-US" smtClean="0"/>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211674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83D401-642A-4C91-8AD0-C83434AA536A}"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320999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83D401-642A-4C91-8AD0-C83434AA536A}" type="datetimeFigureOut">
              <a:rPr lang="en-US" smtClean="0"/>
              <a:t>5/26/2018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286495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83D401-642A-4C91-8AD0-C83434AA536A}" type="datetimeFigureOut">
              <a:rPr lang="en-US" smtClean="0"/>
              <a:t>5/26/2018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301508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3D401-642A-4C91-8AD0-C83434AA536A}" type="datetimeFigureOut">
              <a:rPr lang="en-US" smtClean="0"/>
              <a:t>5/26/2018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334124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3D401-642A-4C91-8AD0-C83434AA536A}"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134684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3D401-642A-4C91-8AD0-C83434AA536A}" type="datetimeFigureOut">
              <a:rPr lang="en-US" smtClean="0"/>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D9545-CE84-4ED6-B985-BDAFAF6947D1}" type="slidenum">
              <a:rPr lang="en-US" smtClean="0"/>
              <a:t>‹#›</a:t>
            </a:fld>
            <a:endParaRPr lang="en-US"/>
          </a:p>
        </p:txBody>
      </p:sp>
    </p:spTree>
    <p:extLst>
      <p:ext uri="{BB962C8B-B14F-4D97-AF65-F5344CB8AC3E}">
        <p14:creationId xmlns:p14="http://schemas.microsoft.com/office/powerpoint/2010/main" val="370070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3D401-642A-4C91-8AD0-C83434AA536A}" type="datetimeFigureOut">
              <a:rPr lang="en-US" smtClean="0"/>
              <a:t>5/26/2018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D9545-CE84-4ED6-B985-BDAFAF6947D1}" type="slidenum">
              <a:rPr lang="en-US" smtClean="0"/>
              <a:t>‹#›</a:t>
            </a:fld>
            <a:endParaRPr lang="en-US"/>
          </a:p>
        </p:txBody>
      </p:sp>
    </p:spTree>
    <p:extLst>
      <p:ext uri="{BB962C8B-B14F-4D97-AF65-F5344CB8AC3E}">
        <p14:creationId xmlns:p14="http://schemas.microsoft.com/office/powerpoint/2010/main" val="82532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637" y="365124"/>
            <a:ext cx="11554690" cy="6492875"/>
          </a:xfrm>
        </p:spPr>
      </p:pic>
      <p:sp>
        <p:nvSpPr>
          <p:cNvPr id="6" name="TextBox 5"/>
          <p:cNvSpPr txBox="1"/>
          <p:nvPr/>
        </p:nvSpPr>
        <p:spPr>
          <a:xfrm>
            <a:off x="945573" y="852055"/>
            <a:ext cx="10975343" cy="523220"/>
          </a:xfrm>
          <a:prstGeom prst="rect">
            <a:avLst/>
          </a:prstGeom>
          <a:noFill/>
        </p:spPr>
        <p:txBody>
          <a:bodyPr wrap="square" rtlCol="0">
            <a:spAutoFit/>
          </a:bodyPr>
          <a:lstStyle/>
          <a:p>
            <a:r>
              <a:rPr lang="en-US" sz="2800" b="1" i="1" u="sng" dirty="0" smtClean="0">
                <a:solidFill>
                  <a:schemeClr val="bg1"/>
                </a:solidFill>
              </a:rPr>
              <a:t>VBS  at O’NEAL CHURCH OF CHRIST;   JUNE 11-15, 2018    7 P.M</a:t>
            </a:r>
            <a:r>
              <a:rPr lang="en-US" dirty="0" smtClean="0"/>
              <a:t>.</a:t>
            </a:r>
            <a:endParaRPr lang="en-US" dirty="0"/>
          </a:p>
        </p:txBody>
      </p:sp>
    </p:spTree>
    <p:extLst>
      <p:ext uri="{BB962C8B-B14F-4D97-AF65-F5344CB8AC3E}">
        <p14:creationId xmlns:p14="http://schemas.microsoft.com/office/powerpoint/2010/main" val="3392042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93518"/>
            <a:ext cx="11804073" cy="6764482"/>
          </a:xfrm>
        </p:spPr>
        <p:txBody>
          <a:bodyPr>
            <a:normAutofit/>
          </a:bodyPr>
          <a:lstStyle/>
          <a:p>
            <a:r>
              <a:rPr lang="en-US" sz="3600" dirty="0" smtClean="0"/>
              <a:t>In Mark 9:33-41 is a record of where Jesus’ disciples</a:t>
            </a:r>
          </a:p>
          <a:p>
            <a:r>
              <a:rPr lang="en-US" sz="3600" dirty="0" smtClean="0"/>
              <a:t>Had questioned who would be the greatest in the Lord’s</a:t>
            </a:r>
          </a:p>
          <a:p>
            <a:r>
              <a:rPr lang="en-US" sz="3600" dirty="0" smtClean="0"/>
              <a:t>Kingdom.  </a:t>
            </a:r>
          </a:p>
          <a:p>
            <a:r>
              <a:rPr lang="en-US" sz="3600" dirty="0" smtClean="0"/>
              <a:t>    </a:t>
            </a:r>
            <a:r>
              <a:rPr lang="en-US" sz="3600" b="1" dirty="0" smtClean="0"/>
              <a:t> Jesus had to correct His disciples.</a:t>
            </a:r>
          </a:p>
          <a:p>
            <a:r>
              <a:rPr lang="en-US" sz="3600" dirty="0" smtClean="0"/>
              <a:t>Obviously, there was a desire among the 12 disciples</a:t>
            </a:r>
          </a:p>
          <a:p>
            <a:r>
              <a:rPr lang="en-US" sz="3600" dirty="0" smtClean="0"/>
              <a:t>to be </a:t>
            </a:r>
            <a:r>
              <a:rPr lang="en-US" sz="3600" u="sng" dirty="0" smtClean="0">
                <a:solidFill>
                  <a:srgbClr val="FF0000"/>
                </a:solidFill>
              </a:rPr>
              <a:t>recognized as the greatest in God’s kingdom</a:t>
            </a:r>
            <a:r>
              <a:rPr lang="en-US" sz="3600" dirty="0" smtClean="0"/>
              <a:t>.</a:t>
            </a:r>
          </a:p>
          <a:p>
            <a:r>
              <a:rPr lang="en-US" sz="3600" dirty="0" smtClean="0"/>
              <a:t>Apparently they argued who would be the greatest.</a:t>
            </a:r>
          </a:p>
          <a:p>
            <a:r>
              <a:rPr lang="en-US" sz="3600" dirty="0" smtClean="0"/>
              <a:t>Before we start judging the disciples for their selfish desires,</a:t>
            </a:r>
          </a:p>
          <a:p>
            <a:r>
              <a:rPr lang="en-US" sz="3600" dirty="0" smtClean="0"/>
              <a:t>we need to remember that they were human just like us.</a:t>
            </a:r>
          </a:p>
          <a:p>
            <a:r>
              <a:rPr lang="en-US" sz="3600" dirty="0" smtClean="0"/>
              <a:t>Listen to it:</a:t>
            </a:r>
          </a:p>
          <a:p>
            <a:endParaRPr lang="en-US" dirty="0"/>
          </a:p>
        </p:txBody>
      </p:sp>
    </p:spTree>
    <p:extLst>
      <p:ext uri="{BB962C8B-B14F-4D97-AF65-F5344CB8AC3E}">
        <p14:creationId xmlns:p14="http://schemas.microsoft.com/office/powerpoint/2010/main" val="487775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66254"/>
            <a:ext cx="12001500" cy="6691745"/>
          </a:xfrm>
        </p:spPr>
        <p:txBody>
          <a:bodyPr>
            <a:normAutofit fontScale="92500" lnSpcReduction="20000"/>
          </a:bodyPr>
          <a:lstStyle/>
          <a:p>
            <a:r>
              <a:rPr lang="en-US" sz="3600" dirty="0" smtClean="0"/>
              <a:t>Listen:  </a:t>
            </a:r>
            <a:r>
              <a:rPr lang="en-US" sz="3600" b="1" dirty="0" smtClean="0"/>
              <a:t>Mark </a:t>
            </a:r>
            <a:r>
              <a:rPr lang="en-US" sz="3600" b="1" dirty="0"/>
              <a:t>9:33-41</a:t>
            </a:r>
          </a:p>
          <a:p>
            <a:r>
              <a:rPr lang="en-US" sz="3900" dirty="0"/>
              <a:t>33 Then He came to Capernaum. And when He was in the house He asked them, "What was it you disputed among yourselves on the road?"</a:t>
            </a:r>
          </a:p>
          <a:p>
            <a:r>
              <a:rPr lang="en-US" sz="3900" dirty="0"/>
              <a:t>34But they kept silent, for on the road they had disputed among themselves who would be the greatest.</a:t>
            </a:r>
          </a:p>
          <a:p>
            <a:r>
              <a:rPr lang="en-US" sz="3900" dirty="0"/>
              <a:t>35And He sat down, called the twelve, and said to them, "If anyone desires to be first, he shall be last of all and servant of all."</a:t>
            </a:r>
          </a:p>
          <a:p>
            <a:r>
              <a:rPr lang="en-US" sz="3900" dirty="0"/>
              <a:t>36Then He took a little child and set him in the midst of them. And when He had taken him in His arms, He said to them,</a:t>
            </a:r>
          </a:p>
          <a:p>
            <a:r>
              <a:rPr lang="en-US" sz="3900" dirty="0"/>
              <a:t>37"Whoever receives one of these little children in My name receives Me; and whoever receives Me, receives not Me but Him who sent Me."</a:t>
            </a:r>
          </a:p>
          <a:p>
            <a:endParaRPr lang="en-US" dirty="0"/>
          </a:p>
        </p:txBody>
      </p:sp>
    </p:spTree>
    <p:extLst>
      <p:ext uri="{BB962C8B-B14F-4D97-AF65-F5344CB8AC3E}">
        <p14:creationId xmlns:p14="http://schemas.microsoft.com/office/powerpoint/2010/main" val="1720176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83127"/>
            <a:ext cx="11852564" cy="6670964"/>
          </a:xfrm>
        </p:spPr>
        <p:txBody>
          <a:bodyPr/>
          <a:lstStyle/>
          <a:p>
            <a:r>
              <a:rPr lang="en-US" sz="3600" dirty="0"/>
              <a:t>38Now John answered Him, saying, "Teacher, we saw someone who does not follow us casting out demons in Your name, and we forbade him because he does not follow us."</a:t>
            </a:r>
          </a:p>
          <a:p>
            <a:r>
              <a:rPr lang="en-US" sz="3600" dirty="0"/>
              <a:t>39But Jesus said, "Do not forbid him, for no one who works a miracle in My name can soon afterward speak evil of Me.</a:t>
            </a:r>
          </a:p>
          <a:p>
            <a:r>
              <a:rPr lang="en-US" sz="3600" dirty="0"/>
              <a:t>40"For he who is not against us is on our side.</a:t>
            </a:r>
          </a:p>
          <a:p>
            <a:r>
              <a:rPr lang="en-US" sz="3600" b="1" dirty="0">
                <a:solidFill>
                  <a:srgbClr val="FF0000"/>
                </a:solidFill>
              </a:rPr>
              <a:t>41For whoever gives you a cup of water to drink in My name, because you belong to Christ, assuredly, I say to you, he will by no means lose his reward</a:t>
            </a:r>
            <a:r>
              <a:rPr lang="en-US" sz="3600" b="1" dirty="0" smtClean="0">
                <a:solidFill>
                  <a:srgbClr val="FF0000"/>
                </a:solidFill>
              </a:rPr>
              <a:t>.</a:t>
            </a:r>
          </a:p>
          <a:p>
            <a:r>
              <a:rPr lang="en-US" sz="3600" b="1" dirty="0">
                <a:solidFill>
                  <a:srgbClr val="FF0000"/>
                </a:solidFill>
              </a:rPr>
              <a:t> </a:t>
            </a:r>
            <a:r>
              <a:rPr lang="en-US" sz="3600" b="1" dirty="0" smtClean="0">
                <a:solidFill>
                  <a:srgbClr val="FF0000"/>
                </a:solidFill>
              </a:rPr>
              <a:t>   God will remember what we do!</a:t>
            </a:r>
            <a:endParaRPr lang="en-US" sz="3600" b="1" dirty="0">
              <a:solidFill>
                <a:srgbClr val="FF0000"/>
              </a:solidFill>
            </a:endParaRPr>
          </a:p>
          <a:p>
            <a:endParaRPr lang="en-US" dirty="0"/>
          </a:p>
        </p:txBody>
      </p:sp>
    </p:spTree>
    <p:extLst>
      <p:ext uri="{BB962C8B-B14F-4D97-AF65-F5344CB8AC3E}">
        <p14:creationId xmlns:p14="http://schemas.microsoft.com/office/powerpoint/2010/main" val="3977619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03908"/>
            <a:ext cx="11914909" cy="6754091"/>
          </a:xfrm>
        </p:spPr>
        <p:txBody>
          <a:bodyPr/>
          <a:lstStyle/>
          <a:p>
            <a:r>
              <a:rPr lang="en-US" sz="3600" dirty="0"/>
              <a:t>Apparently they argued who would be the greatest.</a:t>
            </a:r>
          </a:p>
          <a:p>
            <a:r>
              <a:rPr lang="en-US" sz="3600" dirty="0"/>
              <a:t>Before we start judging the disciples for their selfish desires,</a:t>
            </a:r>
          </a:p>
          <a:p>
            <a:r>
              <a:rPr lang="en-US" sz="3600" dirty="0"/>
              <a:t>we need to remember that they were human just like us</a:t>
            </a:r>
            <a:r>
              <a:rPr lang="en-US" sz="3600" dirty="0" smtClean="0"/>
              <a:t>.</a:t>
            </a:r>
          </a:p>
          <a:p>
            <a:r>
              <a:rPr lang="en-US" sz="3600" dirty="0" smtClean="0"/>
              <a:t>    Deep </a:t>
            </a:r>
            <a:r>
              <a:rPr lang="en-US" sz="3600" dirty="0"/>
              <a:t>within </a:t>
            </a:r>
            <a:r>
              <a:rPr lang="en-US" sz="3600" dirty="0" smtClean="0"/>
              <a:t>us, we </a:t>
            </a:r>
            <a:r>
              <a:rPr lang="en-US" sz="3600" dirty="0"/>
              <a:t>all have a desire to be recognized for what we do.</a:t>
            </a:r>
          </a:p>
          <a:p>
            <a:r>
              <a:rPr lang="en-US" sz="3600" dirty="0" smtClean="0"/>
              <a:t>   In </a:t>
            </a:r>
            <a:r>
              <a:rPr lang="en-US" sz="3600" dirty="0"/>
              <a:t>the work place, people want to be recognized and </a:t>
            </a:r>
            <a:r>
              <a:rPr lang="en-US" sz="3600" dirty="0" smtClean="0"/>
              <a:t>rewarded for </a:t>
            </a:r>
            <a:r>
              <a:rPr lang="en-US" sz="3600" dirty="0"/>
              <a:t>a job well done</a:t>
            </a:r>
            <a:r>
              <a:rPr lang="en-US" sz="3600" dirty="0" smtClean="0"/>
              <a:t>.  (Pins..5 </a:t>
            </a:r>
            <a:r>
              <a:rPr lang="en-US" sz="3600" dirty="0" err="1" smtClean="0"/>
              <a:t>yr</a:t>
            </a:r>
            <a:r>
              <a:rPr lang="en-US" sz="3600" dirty="0" smtClean="0"/>
              <a:t>  10 </a:t>
            </a:r>
            <a:r>
              <a:rPr lang="en-US" sz="3600" dirty="0" err="1" smtClean="0"/>
              <a:t>yr</a:t>
            </a:r>
            <a:r>
              <a:rPr lang="en-US" sz="3600" dirty="0" smtClean="0"/>
              <a:t> 20 </a:t>
            </a:r>
            <a:r>
              <a:rPr lang="en-US" sz="3600" dirty="0" err="1" smtClean="0"/>
              <a:t>yr</a:t>
            </a:r>
            <a:r>
              <a:rPr lang="en-US" sz="3600" dirty="0" smtClean="0"/>
              <a:t> 25 </a:t>
            </a:r>
            <a:r>
              <a:rPr lang="en-US" sz="3600" dirty="0" err="1" smtClean="0"/>
              <a:t>yr</a:t>
            </a:r>
            <a:r>
              <a:rPr lang="en-US" sz="3600" dirty="0" smtClean="0"/>
              <a:t>)</a:t>
            </a:r>
            <a:endParaRPr lang="en-US" sz="3600" dirty="0"/>
          </a:p>
          <a:p>
            <a:r>
              <a:rPr lang="en-US" sz="3600" dirty="0" smtClean="0"/>
              <a:t>  Companies </a:t>
            </a:r>
            <a:r>
              <a:rPr lang="en-US" sz="3600" dirty="0"/>
              <a:t>recognize and reward employees</a:t>
            </a:r>
          </a:p>
          <a:p>
            <a:r>
              <a:rPr lang="en-US" sz="3600" dirty="0"/>
              <a:t>who have perfect attendance, who achieve production goals,</a:t>
            </a:r>
          </a:p>
          <a:p>
            <a:r>
              <a:rPr lang="en-US" sz="3600" dirty="0"/>
              <a:t>and attain a long length of service.</a:t>
            </a:r>
          </a:p>
          <a:p>
            <a:endParaRPr lang="en-US" sz="3600" dirty="0"/>
          </a:p>
          <a:p>
            <a:endParaRPr lang="en-US" dirty="0"/>
          </a:p>
        </p:txBody>
      </p:sp>
    </p:spTree>
    <p:extLst>
      <p:ext uri="{BB962C8B-B14F-4D97-AF65-F5344CB8AC3E}">
        <p14:creationId xmlns:p14="http://schemas.microsoft.com/office/powerpoint/2010/main" val="745391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dirty="0"/>
              <a:t>Athletes who perform well on the field or on the </a:t>
            </a:r>
            <a:r>
              <a:rPr lang="en-US" sz="4000" dirty="0" smtClean="0"/>
              <a:t>court are </a:t>
            </a:r>
            <a:r>
              <a:rPr lang="en-US" sz="4000" dirty="0"/>
              <a:t>recognized and rewarded for their achievements.</a:t>
            </a:r>
          </a:p>
          <a:p>
            <a:r>
              <a:rPr lang="en-US" sz="4000" dirty="0"/>
              <a:t>When people do something, they usually want to be </a:t>
            </a:r>
            <a:r>
              <a:rPr lang="en-US" sz="4000" dirty="0" smtClean="0"/>
              <a:t>recognized as well as remembered!</a:t>
            </a:r>
            <a:endParaRPr lang="en-US" sz="4000" dirty="0"/>
          </a:p>
          <a:p>
            <a:endParaRPr lang="en-US" dirty="0"/>
          </a:p>
        </p:txBody>
      </p:sp>
    </p:spTree>
    <p:extLst>
      <p:ext uri="{BB962C8B-B14F-4D97-AF65-F5344CB8AC3E}">
        <p14:creationId xmlns:p14="http://schemas.microsoft.com/office/powerpoint/2010/main" val="2428219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0"/>
            <a:ext cx="11911445" cy="6858000"/>
          </a:xfrm>
        </p:spPr>
        <p:txBody>
          <a:bodyPr>
            <a:normAutofit/>
          </a:bodyPr>
          <a:lstStyle/>
          <a:p>
            <a:r>
              <a:rPr lang="en-US" sz="3600" dirty="0" smtClean="0"/>
              <a:t>Thank you!    We love you Brother Guy!</a:t>
            </a:r>
          </a:p>
          <a:p>
            <a:endParaRPr lang="en-US" sz="3600" dirty="0"/>
          </a:p>
          <a:p>
            <a:r>
              <a:rPr lang="en-US" sz="3600" dirty="0" smtClean="0"/>
              <a:t>Dear Brother Guy,</a:t>
            </a:r>
          </a:p>
          <a:p>
            <a:r>
              <a:rPr lang="en-US" sz="3600" dirty="0"/>
              <a:t> </a:t>
            </a:r>
            <a:r>
              <a:rPr lang="en-US" sz="3600" dirty="0" smtClean="0"/>
              <a:t> Thank you for everything you do.  We </a:t>
            </a:r>
          </a:p>
          <a:p>
            <a:r>
              <a:rPr lang="en-US" sz="3600" dirty="0" smtClean="0"/>
              <a:t>Appreciate you and Mrs. Ann.  You mean a </a:t>
            </a:r>
          </a:p>
          <a:p>
            <a:r>
              <a:rPr lang="en-US" sz="3600" dirty="0" smtClean="0"/>
              <a:t>Lot to all of us at O’Neal.</a:t>
            </a:r>
          </a:p>
          <a:p>
            <a:r>
              <a:rPr lang="en-US" sz="3600" dirty="0"/>
              <a:t> </a:t>
            </a:r>
            <a:r>
              <a:rPr lang="en-US" sz="3600" dirty="0" smtClean="0"/>
              <a:t> We love you </a:t>
            </a:r>
            <a:r>
              <a:rPr lang="en-US" sz="3600" b="1" u="sng" dirty="0" smtClean="0"/>
              <a:t>SO</a:t>
            </a:r>
            <a:r>
              <a:rPr lang="en-US" sz="3600" dirty="0" smtClean="0"/>
              <a:t> much.</a:t>
            </a:r>
          </a:p>
          <a:p>
            <a:r>
              <a:rPr lang="en-US" sz="3600" dirty="0"/>
              <a:t> </a:t>
            </a:r>
            <a:r>
              <a:rPr lang="en-US" sz="3600" dirty="0" smtClean="0"/>
              <a:t>    Love    Katie Lee </a:t>
            </a:r>
            <a:r>
              <a:rPr lang="en-US" sz="3600" dirty="0" err="1" smtClean="0"/>
              <a:t>Helums</a:t>
            </a:r>
            <a:r>
              <a:rPr lang="en-US" sz="3600" dirty="0" smtClean="0"/>
              <a:t>; Lillian Moss;  Anna Beth Burns</a:t>
            </a:r>
          </a:p>
          <a:p>
            <a:r>
              <a:rPr lang="en-US" sz="3600" dirty="0"/>
              <a:t> </a:t>
            </a:r>
            <a:r>
              <a:rPr lang="en-US" sz="3600" dirty="0" smtClean="0"/>
              <a:t> Thank you!</a:t>
            </a:r>
            <a:endParaRPr lang="en-US" sz="3600" dirty="0"/>
          </a:p>
        </p:txBody>
      </p:sp>
    </p:spTree>
    <p:extLst>
      <p:ext uri="{BB962C8B-B14F-4D97-AF65-F5344CB8AC3E}">
        <p14:creationId xmlns:p14="http://schemas.microsoft.com/office/powerpoint/2010/main" val="4093195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u="sng" dirty="0" smtClean="0">
                <a:solidFill>
                  <a:srgbClr val="FF0000"/>
                </a:solidFill>
              </a:rPr>
              <a:t>The Greatest Memorial is before us today:</a:t>
            </a:r>
            <a:endParaRPr lang="en-US" sz="3200" b="1" u="sng" dirty="0">
              <a:solidFill>
                <a:srgbClr val="FF0000"/>
              </a:solidFill>
            </a:endParaRPr>
          </a:p>
        </p:txBody>
      </p:sp>
    </p:spTree>
    <p:extLst>
      <p:ext uri="{BB962C8B-B14F-4D97-AF65-F5344CB8AC3E}">
        <p14:creationId xmlns:p14="http://schemas.microsoft.com/office/powerpoint/2010/main" val="4007851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121" y="1"/>
            <a:ext cx="14696209" cy="6858000"/>
          </a:xfrm>
        </p:spPr>
      </p:pic>
    </p:spTree>
    <p:extLst>
      <p:ext uri="{BB962C8B-B14F-4D97-AF65-F5344CB8AC3E}">
        <p14:creationId xmlns:p14="http://schemas.microsoft.com/office/powerpoint/2010/main" val="155920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218209"/>
            <a:ext cx="11918373" cy="6515100"/>
          </a:xfrm>
        </p:spPr>
        <p:txBody>
          <a:bodyPr/>
          <a:lstStyle/>
          <a:p>
            <a:endParaRPr lang="en-US" baseline="30000" dirty="0" smtClean="0"/>
          </a:p>
          <a:p>
            <a:r>
              <a:rPr lang="en-US" sz="3600" b="1" u="sng" baseline="30000" dirty="0" smtClean="0"/>
              <a:t>Matt.26:26-29</a:t>
            </a:r>
            <a:endParaRPr lang="en-US" sz="3600" b="1" u="sng" baseline="30000" dirty="0"/>
          </a:p>
          <a:p>
            <a:r>
              <a:rPr lang="en-US" sz="3600" baseline="30000" dirty="0" smtClean="0"/>
              <a:t>26</a:t>
            </a:r>
            <a:r>
              <a:rPr lang="en-US" sz="3600" baseline="30000" dirty="0"/>
              <a:t> </a:t>
            </a:r>
            <a:r>
              <a:rPr lang="en-US" sz="3600" dirty="0"/>
              <a:t>And as they were eating, Jesus took bread, and blessed it, and brake it, and gave it to the disciples, and said, Take, eat; this is my body.</a:t>
            </a:r>
          </a:p>
          <a:p>
            <a:r>
              <a:rPr lang="en-US" sz="3600" baseline="30000" dirty="0"/>
              <a:t>27 </a:t>
            </a:r>
            <a:r>
              <a:rPr lang="en-US" sz="3600" dirty="0"/>
              <a:t>And he took the cup, and gave thanks, and gave it to them, saying, Drink ye all of it;</a:t>
            </a:r>
          </a:p>
          <a:p>
            <a:r>
              <a:rPr lang="en-US" sz="3600" baseline="30000" dirty="0"/>
              <a:t>28 </a:t>
            </a:r>
            <a:r>
              <a:rPr lang="en-US" sz="3600" dirty="0"/>
              <a:t>For this is my blood of the new testament, which is shed for many for the remission of sins.</a:t>
            </a:r>
          </a:p>
          <a:p>
            <a:r>
              <a:rPr lang="en-US" sz="3600" baseline="30000" dirty="0"/>
              <a:t>29 </a:t>
            </a:r>
            <a:r>
              <a:rPr lang="en-US" sz="3600" dirty="0"/>
              <a:t>But I say unto you, I will not drink henceforth of this fruit of the vine, until that day when I drink it new with you in my Father's kingdom.</a:t>
            </a:r>
          </a:p>
          <a:p>
            <a:endParaRPr lang="en-US" dirty="0"/>
          </a:p>
        </p:txBody>
      </p:sp>
    </p:spTree>
    <p:extLst>
      <p:ext uri="{BB962C8B-B14F-4D97-AF65-F5344CB8AC3E}">
        <p14:creationId xmlns:p14="http://schemas.microsoft.com/office/powerpoint/2010/main" val="2469531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3" y="256598"/>
            <a:ext cx="11776364" cy="6528666"/>
          </a:xfrm>
        </p:spPr>
        <p:txBody>
          <a:bodyPr/>
          <a:lstStyle/>
          <a:p>
            <a:r>
              <a:rPr lang="en-US" sz="3600" b="1" u="sng" dirty="0"/>
              <a:t>Mark 14:22-25 </a:t>
            </a:r>
            <a:r>
              <a:rPr lang="en-US" sz="3600" baseline="30000" dirty="0" smtClean="0"/>
              <a:t>22</a:t>
            </a:r>
            <a:r>
              <a:rPr lang="en-US" sz="3600" baseline="30000" dirty="0"/>
              <a:t> </a:t>
            </a:r>
            <a:r>
              <a:rPr lang="en-US" sz="3600" dirty="0"/>
              <a:t>And as they did eat, Jesus took bread, and blessed, and brake it, and gave to them, and said, Take, eat: this is my body.</a:t>
            </a:r>
          </a:p>
          <a:p>
            <a:r>
              <a:rPr lang="en-US" sz="3600" baseline="30000" dirty="0"/>
              <a:t>23 </a:t>
            </a:r>
            <a:r>
              <a:rPr lang="en-US" sz="3600" dirty="0"/>
              <a:t>And he took the cup, and when he had given thanks, he gave it to them: and they all drank of it.</a:t>
            </a:r>
          </a:p>
          <a:p>
            <a:r>
              <a:rPr lang="en-US" sz="3600" baseline="30000" dirty="0"/>
              <a:t>24 </a:t>
            </a:r>
            <a:r>
              <a:rPr lang="en-US" sz="3600" dirty="0"/>
              <a:t>And he said unto them, This is my blood of the new testament, which is shed for many.</a:t>
            </a:r>
          </a:p>
          <a:p>
            <a:r>
              <a:rPr lang="en-US" sz="3600" baseline="30000" dirty="0"/>
              <a:t>25 </a:t>
            </a:r>
            <a:r>
              <a:rPr lang="en-US" sz="3600" dirty="0"/>
              <a:t>Verily I say unto you, I will drink no more of the fruit of the vine, until that day that I drink it new in the kingdom of God</a:t>
            </a:r>
          </a:p>
          <a:p>
            <a:endParaRPr lang="en-US" dirty="0"/>
          </a:p>
        </p:txBody>
      </p:sp>
    </p:spTree>
    <p:extLst>
      <p:ext uri="{BB962C8B-B14F-4D97-AF65-F5344CB8AC3E}">
        <p14:creationId xmlns:p14="http://schemas.microsoft.com/office/powerpoint/2010/main" val="3834978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736" y="72736"/>
            <a:ext cx="12043064" cy="6104227"/>
          </a:xfrm>
        </p:spPr>
      </p:pic>
    </p:spTree>
    <p:extLst>
      <p:ext uri="{BB962C8B-B14F-4D97-AF65-F5344CB8AC3E}">
        <p14:creationId xmlns:p14="http://schemas.microsoft.com/office/powerpoint/2010/main" val="3569321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0"/>
            <a:ext cx="11963399" cy="6858000"/>
          </a:xfrm>
        </p:spPr>
        <p:txBody>
          <a:bodyPr>
            <a:normAutofit/>
          </a:bodyPr>
          <a:lstStyle/>
          <a:p>
            <a:r>
              <a:rPr lang="en-US" sz="3600" b="1" u="sng" dirty="0" smtClean="0"/>
              <a:t>Luke 22:14-23</a:t>
            </a:r>
            <a:r>
              <a:rPr lang="en-US" sz="3600" b="1" u="sng" baseline="30000" dirty="0" smtClean="0"/>
              <a:t>14</a:t>
            </a:r>
            <a:r>
              <a:rPr lang="en-US" sz="3600" baseline="30000" dirty="0"/>
              <a:t> </a:t>
            </a:r>
            <a:r>
              <a:rPr lang="en-US" sz="3600" dirty="0"/>
              <a:t>And when the hour was come, he sat down, and the twelve apostles with him.</a:t>
            </a:r>
          </a:p>
          <a:p>
            <a:r>
              <a:rPr lang="en-US" sz="3600" baseline="30000" dirty="0"/>
              <a:t>15 </a:t>
            </a:r>
            <a:r>
              <a:rPr lang="en-US" sz="3600" dirty="0"/>
              <a:t>And he said unto them, With desire I have desired to eat this </a:t>
            </a:r>
            <a:r>
              <a:rPr lang="en-US" sz="3600" dirty="0" err="1"/>
              <a:t>passover</a:t>
            </a:r>
            <a:r>
              <a:rPr lang="en-US" sz="3600" dirty="0"/>
              <a:t> with you before I suffer:</a:t>
            </a:r>
          </a:p>
          <a:p>
            <a:r>
              <a:rPr lang="en-US" sz="3600" baseline="30000" dirty="0"/>
              <a:t>16 </a:t>
            </a:r>
            <a:r>
              <a:rPr lang="en-US" sz="3600" dirty="0"/>
              <a:t>For I say unto you, I will not any more eat thereof, until it be fulfilled in the kingdom of God.</a:t>
            </a:r>
          </a:p>
          <a:p>
            <a:r>
              <a:rPr lang="en-US" sz="3600" baseline="30000" dirty="0"/>
              <a:t>17 </a:t>
            </a:r>
            <a:r>
              <a:rPr lang="en-US" sz="3600" dirty="0"/>
              <a:t>And he took the cup, and gave thanks, and said, Take this, and divide it among yourselves:</a:t>
            </a:r>
          </a:p>
          <a:p>
            <a:r>
              <a:rPr lang="en-US" sz="3600" baseline="30000" dirty="0"/>
              <a:t>18 </a:t>
            </a:r>
            <a:r>
              <a:rPr lang="en-US" sz="3600" dirty="0"/>
              <a:t>For I say unto you, I will not drink of the fruit of the vine, until the kingdom of God shall come.</a:t>
            </a:r>
          </a:p>
          <a:p>
            <a:endParaRPr lang="en-US" dirty="0"/>
          </a:p>
        </p:txBody>
      </p:sp>
    </p:spTree>
    <p:extLst>
      <p:ext uri="{BB962C8B-B14F-4D97-AF65-F5344CB8AC3E}">
        <p14:creationId xmlns:p14="http://schemas.microsoft.com/office/powerpoint/2010/main" val="2817714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2" y="142296"/>
            <a:ext cx="11828319" cy="6601403"/>
          </a:xfrm>
        </p:spPr>
        <p:txBody>
          <a:bodyPr/>
          <a:lstStyle/>
          <a:p>
            <a:endParaRPr lang="en-US" sz="3600" baseline="30000" dirty="0" smtClean="0"/>
          </a:p>
          <a:p>
            <a:r>
              <a:rPr lang="en-US" sz="3600" baseline="30000" dirty="0" smtClean="0"/>
              <a:t>19</a:t>
            </a:r>
            <a:r>
              <a:rPr lang="en-US" sz="3600" baseline="30000" dirty="0"/>
              <a:t> </a:t>
            </a:r>
            <a:r>
              <a:rPr lang="en-US" sz="3600" dirty="0"/>
              <a:t>And he took bread, and gave thanks, and brake it, and gave unto them, saying, This is my body which is given for you: this do in remembrance of me.</a:t>
            </a:r>
          </a:p>
          <a:p>
            <a:r>
              <a:rPr lang="en-US" sz="3600" baseline="30000" dirty="0"/>
              <a:t>20 </a:t>
            </a:r>
            <a:r>
              <a:rPr lang="en-US" sz="3600" dirty="0"/>
              <a:t>Likewise also the cup after supper, saying, This cup is the new testament in my blood, which is shed for you.</a:t>
            </a:r>
          </a:p>
          <a:p>
            <a:r>
              <a:rPr lang="en-US" sz="3600" baseline="30000" dirty="0"/>
              <a:t>21 </a:t>
            </a:r>
            <a:r>
              <a:rPr lang="en-US" sz="3600" dirty="0"/>
              <a:t>But, behold, the hand of him that </a:t>
            </a:r>
            <a:r>
              <a:rPr lang="en-US" sz="3600" dirty="0" err="1"/>
              <a:t>betrayeth</a:t>
            </a:r>
            <a:r>
              <a:rPr lang="en-US" sz="3600" dirty="0"/>
              <a:t> me is with me on the table.</a:t>
            </a:r>
          </a:p>
          <a:p>
            <a:r>
              <a:rPr lang="en-US" sz="3600" baseline="30000" dirty="0"/>
              <a:t>22 </a:t>
            </a:r>
            <a:r>
              <a:rPr lang="en-US" sz="3600" dirty="0"/>
              <a:t>And truly the Son of man </a:t>
            </a:r>
            <a:r>
              <a:rPr lang="en-US" sz="3600" dirty="0" err="1"/>
              <a:t>goeth</a:t>
            </a:r>
            <a:r>
              <a:rPr lang="en-US" sz="3600" dirty="0"/>
              <a:t>, as it was determined: but woe unto that man by whom he is betrayed!</a:t>
            </a:r>
          </a:p>
          <a:p>
            <a:endParaRPr lang="en-US" dirty="0"/>
          </a:p>
        </p:txBody>
      </p:sp>
    </p:spTree>
    <p:extLst>
      <p:ext uri="{BB962C8B-B14F-4D97-AF65-F5344CB8AC3E}">
        <p14:creationId xmlns:p14="http://schemas.microsoft.com/office/powerpoint/2010/main" val="29619286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100734"/>
            <a:ext cx="11942618" cy="6757265"/>
          </a:xfrm>
        </p:spPr>
        <p:txBody>
          <a:bodyPr>
            <a:noAutofit/>
          </a:bodyPr>
          <a:lstStyle/>
          <a:p>
            <a:r>
              <a:rPr lang="en-US" sz="3600" b="1" u="sng" dirty="0"/>
              <a:t>John 6:53-59 </a:t>
            </a:r>
            <a:r>
              <a:rPr lang="en-US" sz="3600" baseline="30000" dirty="0"/>
              <a:t> </a:t>
            </a:r>
            <a:r>
              <a:rPr lang="en-US" sz="3600" dirty="0"/>
              <a:t>Then Jesus said unto them, Verily, verily, I say unto you, Except ye eat the flesh of the Son of man, and drink his blood, ye have no life in </a:t>
            </a:r>
            <a:r>
              <a:rPr lang="en-US" sz="3600" dirty="0" smtClean="0"/>
              <a:t>you.</a:t>
            </a:r>
            <a:r>
              <a:rPr lang="en-US" sz="3600" baseline="30000" dirty="0" smtClean="0"/>
              <a:t>54</a:t>
            </a:r>
            <a:r>
              <a:rPr lang="en-US" sz="3600" baseline="30000" dirty="0"/>
              <a:t> </a:t>
            </a:r>
            <a:r>
              <a:rPr lang="en-US" sz="3600" dirty="0"/>
              <a:t>Whoso </a:t>
            </a:r>
            <a:r>
              <a:rPr lang="en-US" sz="3600" dirty="0" err="1"/>
              <a:t>eateth</a:t>
            </a:r>
            <a:r>
              <a:rPr lang="en-US" sz="3600" dirty="0"/>
              <a:t> my flesh, and </a:t>
            </a:r>
            <a:r>
              <a:rPr lang="en-US" sz="3600" dirty="0" err="1"/>
              <a:t>drinketh</a:t>
            </a:r>
            <a:r>
              <a:rPr lang="en-US" sz="3600" dirty="0"/>
              <a:t> my blood, hath eternal life; and I will raise him up at the last </a:t>
            </a:r>
            <a:r>
              <a:rPr lang="en-US" sz="3600" dirty="0" smtClean="0"/>
              <a:t>day.</a:t>
            </a:r>
            <a:r>
              <a:rPr lang="en-US" sz="3600" baseline="30000" dirty="0" smtClean="0"/>
              <a:t>55</a:t>
            </a:r>
            <a:r>
              <a:rPr lang="en-US" sz="3600" baseline="30000" dirty="0"/>
              <a:t> </a:t>
            </a:r>
            <a:r>
              <a:rPr lang="en-US" sz="3600" dirty="0"/>
              <a:t>For my flesh is meat indeed, and my blood is drink </a:t>
            </a:r>
            <a:r>
              <a:rPr lang="en-US" sz="3600" dirty="0" smtClean="0"/>
              <a:t>indeed.</a:t>
            </a:r>
            <a:r>
              <a:rPr lang="en-US" sz="3600" baseline="30000" dirty="0" smtClean="0"/>
              <a:t>56</a:t>
            </a:r>
            <a:r>
              <a:rPr lang="en-US" sz="3600" baseline="30000" dirty="0"/>
              <a:t> </a:t>
            </a:r>
            <a:r>
              <a:rPr lang="en-US" sz="3600" dirty="0"/>
              <a:t>He that </a:t>
            </a:r>
            <a:r>
              <a:rPr lang="en-US" sz="3600" dirty="0" err="1"/>
              <a:t>eateth</a:t>
            </a:r>
            <a:r>
              <a:rPr lang="en-US" sz="3600" dirty="0"/>
              <a:t> my flesh, and </a:t>
            </a:r>
            <a:r>
              <a:rPr lang="en-US" sz="3600" dirty="0" err="1"/>
              <a:t>drinketh</a:t>
            </a:r>
            <a:r>
              <a:rPr lang="en-US" sz="3600" dirty="0"/>
              <a:t> my blood, </a:t>
            </a:r>
            <a:r>
              <a:rPr lang="en-US" sz="3600" dirty="0" err="1"/>
              <a:t>dwelleth</a:t>
            </a:r>
            <a:r>
              <a:rPr lang="en-US" sz="3600" dirty="0"/>
              <a:t> in me, and I in him.</a:t>
            </a:r>
          </a:p>
          <a:p>
            <a:r>
              <a:rPr lang="en-US" sz="3600" baseline="30000" dirty="0"/>
              <a:t>57 </a:t>
            </a:r>
            <a:r>
              <a:rPr lang="en-US" sz="3600" dirty="0"/>
              <a:t>As the living Father hath sent me, and I live by the Father: so he that </a:t>
            </a:r>
            <a:r>
              <a:rPr lang="en-US" sz="3600" dirty="0" err="1"/>
              <a:t>eateth</a:t>
            </a:r>
            <a:r>
              <a:rPr lang="en-US" sz="3600" dirty="0"/>
              <a:t> me, even he shall live by </a:t>
            </a:r>
            <a:r>
              <a:rPr lang="en-US" sz="3600" dirty="0" smtClean="0"/>
              <a:t>me.</a:t>
            </a:r>
            <a:r>
              <a:rPr lang="en-US" sz="3600" baseline="30000" dirty="0" smtClean="0"/>
              <a:t>58</a:t>
            </a:r>
            <a:r>
              <a:rPr lang="en-US" sz="3600" baseline="30000" dirty="0"/>
              <a:t> </a:t>
            </a:r>
            <a:r>
              <a:rPr lang="en-US" sz="3600" dirty="0"/>
              <a:t>This is that bread which came down from heaven: not as your fathers did eat manna, and are dead: he that </a:t>
            </a:r>
            <a:r>
              <a:rPr lang="en-US" sz="3600" dirty="0" err="1"/>
              <a:t>eateth</a:t>
            </a:r>
            <a:r>
              <a:rPr lang="en-US" sz="3600" dirty="0"/>
              <a:t> of this bread shall live for </a:t>
            </a:r>
            <a:r>
              <a:rPr lang="en-US" sz="3600" dirty="0" smtClean="0"/>
              <a:t>ever.</a:t>
            </a:r>
            <a:r>
              <a:rPr lang="en-US" sz="3600" baseline="30000" dirty="0" smtClean="0"/>
              <a:t>59</a:t>
            </a:r>
            <a:r>
              <a:rPr lang="en-US" sz="3600" baseline="30000" dirty="0"/>
              <a:t> </a:t>
            </a:r>
            <a:r>
              <a:rPr lang="en-US" sz="3600" dirty="0"/>
              <a:t>These things said he in the synagogue, as he taught in Capernaum.</a:t>
            </a:r>
          </a:p>
        </p:txBody>
      </p:sp>
    </p:spTree>
    <p:extLst>
      <p:ext uri="{BB962C8B-B14F-4D97-AF65-F5344CB8AC3E}">
        <p14:creationId xmlns:p14="http://schemas.microsoft.com/office/powerpoint/2010/main" val="2411568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35" y="0"/>
            <a:ext cx="11942619" cy="6858000"/>
          </a:xfrm>
        </p:spPr>
        <p:txBody>
          <a:bodyPr>
            <a:normAutofit/>
          </a:bodyPr>
          <a:lstStyle/>
          <a:p>
            <a:endParaRPr lang="en-US" b="1" dirty="0" smtClean="0"/>
          </a:p>
          <a:p>
            <a:r>
              <a:rPr lang="en-US" sz="3600" b="1" dirty="0"/>
              <a:t>1 Corinthians 10:16 </a:t>
            </a:r>
            <a:r>
              <a:rPr lang="en-US" sz="3600" baseline="30000" dirty="0" smtClean="0"/>
              <a:t>16</a:t>
            </a:r>
            <a:r>
              <a:rPr lang="en-US" sz="3600" baseline="30000" dirty="0"/>
              <a:t> </a:t>
            </a:r>
            <a:r>
              <a:rPr lang="en-US" sz="3600" dirty="0"/>
              <a:t>The cup of blessing which we bless, is it not the communion of the blood of Christ? The bread which we break, is it not the communion of the body of Christ?</a:t>
            </a:r>
          </a:p>
          <a:p>
            <a:endParaRPr lang="en-US" sz="3600" b="1" dirty="0"/>
          </a:p>
          <a:p>
            <a:endParaRPr lang="en-US" sz="3600" b="1" dirty="0" smtClean="0"/>
          </a:p>
          <a:p>
            <a:pPr marL="0" indent="0">
              <a:buNone/>
            </a:pPr>
            <a:r>
              <a:rPr lang="en-US" sz="3600" b="1" dirty="0" smtClean="0"/>
              <a:t>Acts </a:t>
            </a:r>
            <a:r>
              <a:rPr lang="en-US" sz="3600" b="1" dirty="0"/>
              <a:t>20:7 </a:t>
            </a:r>
            <a:r>
              <a:rPr lang="en-US" sz="3600" baseline="30000" dirty="0" smtClean="0"/>
              <a:t>7</a:t>
            </a:r>
            <a:r>
              <a:rPr lang="en-US" sz="3600" baseline="30000" dirty="0"/>
              <a:t> </a:t>
            </a:r>
            <a:r>
              <a:rPr lang="en-US" sz="3600" dirty="0"/>
              <a:t>And upon the first day of the week, when the disciples came together to break bread, Paul preached unto them, ready to depart on the morrow; and continued his speech until midnight.</a:t>
            </a:r>
          </a:p>
        </p:txBody>
      </p:sp>
    </p:spTree>
    <p:extLst>
      <p:ext uri="{BB962C8B-B14F-4D97-AF65-F5344CB8AC3E}">
        <p14:creationId xmlns:p14="http://schemas.microsoft.com/office/powerpoint/2010/main" val="272361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3" y="0"/>
            <a:ext cx="11963401" cy="6858000"/>
          </a:xfrm>
        </p:spPr>
        <p:txBody>
          <a:bodyPr>
            <a:normAutofit fontScale="77500" lnSpcReduction="20000"/>
          </a:bodyPr>
          <a:lstStyle/>
          <a:p>
            <a:r>
              <a:rPr lang="en-US" sz="4600" b="1" u="sng" baseline="30000" dirty="0" smtClean="0"/>
              <a:t>I Cor.11:  22</a:t>
            </a:r>
            <a:r>
              <a:rPr lang="en-US" sz="4600" baseline="30000" dirty="0"/>
              <a:t> </a:t>
            </a:r>
            <a:r>
              <a:rPr lang="en-US" sz="4600" dirty="0"/>
              <a:t>What? have ye not houses to eat and to drink in? or despise ye the church of God, and shame them that have not? what shall I say to you? shall I praise you in this? I praise you </a:t>
            </a:r>
            <a:r>
              <a:rPr lang="en-US" sz="4600" dirty="0" smtClean="0"/>
              <a:t>not.</a:t>
            </a:r>
          </a:p>
          <a:p>
            <a:r>
              <a:rPr lang="en-US" sz="4600" baseline="30000" dirty="0" smtClean="0"/>
              <a:t>23</a:t>
            </a:r>
            <a:r>
              <a:rPr lang="en-US" sz="4600" baseline="30000" dirty="0"/>
              <a:t> </a:t>
            </a:r>
            <a:r>
              <a:rPr lang="en-US" sz="4600" dirty="0"/>
              <a:t>For I have received of the Lord that which also I delivered unto you, that the Lord Jesus the same night in which he was betrayed took </a:t>
            </a:r>
            <a:r>
              <a:rPr lang="en-US" sz="4600" dirty="0" smtClean="0"/>
              <a:t>bread:</a:t>
            </a:r>
            <a:r>
              <a:rPr lang="en-US" sz="4600" baseline="30000" dirty="0" smtClean="0"/>
              <a:t>24</a:t>
            </a:r>
            <a:r>
              <a:rPr lang="en-US" sz="4600" baseline="30000" dirty="0"/>
              <a:t> </a:t>
            </a:r>
            <a:r>
              <a:rPr lang="en-US" sz="4600" dirty="0"/>
              <a:t>And when he had given thanks, he brake it, and said, Take, eat: this is my body, which is broken for you: this do in remembrance of me.</a:t>
            </a:r>
          </a:p>
          <a:p>
            <a:r>
              <a:rPr lang="en-US" sz="4600" baseline="30000" dirty="0"/>
              <a:t>25 </a:t>
            </a:r>
            <a:r>
              <a:rPr lang="en-US" sz="4600" dirty="0"/>
              <a:t>After the same manner also he took the cup, when he had supped, saying, this cup is the new testament in my blood: this do ye, as oft as ye drink it, in remembrance of </a:t>
            </a:r>
            <a:r>
              <a:rPr lang="en-US" sz="4600" dirty="0" smtClean="0"/>
              <a:t>me.</a:t>
            </a:r>
            <a:r>
              <a:rPr lang="en-US" sz="4600" baseline="30000" dirty="0" smtClean="0"/>
              <a:t>26</a:t>
            </a:r>
            <a:r>
              <a:rPr lang="en-US" sz="4600" baseline="30000" dirty="0"/>
              <a:t> </a:t>
            </a:r>
            <a:r>
              <a:rPr lang="en-US" sz="4600" dirty="0"/>
              <a:t>For as often as ye eat this bread, and drink this cup, ye do shew the Lord's death till he </a:t>
            </a:r>
            <a:r>
              <a:rPr lang="en-US" sz="4600" dirty="0" smtClean="0"/>
              <a:t>come. 27 Wherefore </a:t>
            </a:r>
            <a:r>
              <a:rPr lang="en-US" sz="4600" dirty="0"/>
              <a:t>whosoever shall eat this bread, and drink this cup of the Lord, unworthily, shall be guilty of the body and blood of the Lord.</a:t>
            </a:r>
          </a:p>
          <a:p>
            <a:r>
              <a:rPr lang="en-US" dirty="0" smtClean="0"/>
              <a:t>.</a:t>
            </a:r>
            <a:endParaRPr lang="en-US" dirty="0"/>
          </a:p>
        </p:txBody>
      </p:sp>
    </p:spTree>
    <p:extLst>
      <p:ext uri="{BB962C8B-B14F-4D97-AF65-F5344CB8AC3E}">
        <p14:creationId xmlns:p14="http://schemas.microsoft.com/office/powerpoint/2010/main" val="2672512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01946" cy="6587837"/>
          </a:xfrm>
        </p:spPr>
        <p:txBody>
          <a:bodyPr>
            <a:normAutofit fontScale="92500" lnSpcReduction="20000"/>
          </a:bodyPr>
          <a:lstStyle/>
          <a:p>
            <a:r>
              <a:rPr lang="en-US" sz="3900" baseline="30000" dirty="0"/>
              <a:t>28 </a:t>
            </a:r>
            <a:r>
              <a:rPr lang="en-US" sz="3900" dirty="0"/>
              <a:t>But let a man examine himself, and so let him eat of that bread, and drink of that cup.</a:t>
            </a:r>
          </a:p>
          <a:p>
            <a:r>
              <a:rPr lang="en-US" sz="3900" baseline="30000" dirty="0"/>
              <a:t>29 </a:t>
            </a:r>
            <a:r>
              <a:rPr lang="en-US" sz="3900" dirty="0"/>
              <a:t>For he that </a:t>
            </a:r>
            <a:r>
              <a:rPr lang="en-US" sz="3900" dirty="0" err="1"/>
              <a:t>eateth</a:t>
            </a:r>
            <a:r>
              <a:rPr lang="en-US" sz="3900" dirty="0"/>
              <a:t> and </a:t>
            </a:r>
            <a:r>
              <a:rPr lang="en-US" sz="3900" dirty="0" err="1"/>
              <a:t>drinketh</a:t>
            </a:r>
            <a:r>
              <a:rPr lang="en-US" sz="3900" dirty="0"/>
              <a:t> unworthily, </a:t>
            </a:r>
            <a:r>
              <a:rPr lang="en-US" sz="3900" dirty="0" err="1"/>
              <a:t>eateth</a:t>
            </a:r>
            <a:r>
              <a:rPr lang="en-US" sz="3900" dirty="0"/>
              <a:t> and </a:t>
            </a:r>
            <a:r>
              <a:rPr lang="en-US" sz="3900" dirty="0" err="1"/>
              <a:t>drinketh</a:t>
            </a:r>
            <a:r>
              <a:rPr lang="en-US" sz="3900" dirty="0"/>
              <a:t> damnation to himself, not discerning the Lord's body.</a:t>
            </a:r>
          </a:p>
          <a:p>
            <a:r>
              <a:rPr lang="en-US" sz="3900" baseline="30000" dirty="0"/>
              <a:t>30 </a:t>
            </a:r>
            <a:r>
              <a:rPr lang="en-US" sz="3900" dirty="0"/>
              <a:t>For this cause many are weak and sickly among you, and many sleep.</a:t>
            </a:r>
          </a:p>
          <a:p>
            <a:r>
              <a:rPr lang="en-US" sz="3900" baseline="30000" dirty="0"/>
              <a:t>31 </a:t>
            </a:r>
            <a:r>
              <a:rPr lang="en-US" sz="3900" dirty="0"/>
              <a:t>For if we would judge ourselves, we should not be judged.</a:t>
            </a:r>
          </a:p>
          <a:p>
            <a:r>
              <a:rPr lang="en-US" sz="3900" baseline="30000" dirty="0"/>
              <a:t>32 </a:t>
            </a:r>
            <a:r>
              <a:rPr lang="en-US" sz="3900" dirty="0"/>
              <a:t>But when we are judged, we are chastened of the Lord, that we should not be condemned with the world.</a:t>
            </a:r>
          </a:p>
          <a:p>
            <a:r>
              <a:rPr lang="en-US" sz="3900" baseline="30000" dirty="0"/>
              <a:t>33 </a:t>
            </a:r>
            <a:r>
              <a:rPr lang="en-US" sz="3900" dirty="0"/>
              <a:t>Wherefore, my brethren, when ye come together to eat, tarry one for another.</a:t>
            </a:r>
          </a:p>
          <a:p>
            <a:r>
              <a:rPr lang="en-US" sz="3900" baseline="30000" dirty="0"/>
              <a:t>34 </a:t>
            </a:r>
            <a:r>
              <a:rPr lang="en-US" sz="3900" dirty="0"/>
              <a:t>And if any man hunger, let him eat at home; that ye come not together unto condemnation. And the rest will I set in order when I come.</a:t>
            </a:r>
          </a:p>
          <a:p>
            <a:endParaRPr lang="en-US" dirty="0"/>
          </a:p>
        </p:txBody>
      </p:sp>
    </p:spTree>
    <p:extLst>
      <p:ext uri="{BB962C8B-B14F-4D97-AF65-F5344CB8AC3E}">
        <p14:creationId xmlns:p14="http://schemas.microsoft.com/office/powerpoint/2010/main" val="125687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b="1" u="sng" dirty="0" smtClean="0"/>
              <a:t>  I Cor.10:16  </a:t>
            </a:r>
            <a:r>
              <a:rPr lang="en-US" sz="4000" dirty="0" smtClean="0"/>
              <a:t>The </a:t>
            </a:r>
            <a:r>
              <a:rPr lang="en-US" sz="4000" dirty="0"/>
              <a:t>cup of blessing which we bless, is it not the communion of the blood of Christ? The bread which we break, is it not the communion of the body of Christ</a:t>
            </a:r>
          </a:p>
        </p:txBody>
      </p:sp>
    </p:spTree>
    <p:extLst>
      <p:ext uri="{BB962C8B-B14F-4D97-AF65-F5344CB8AC3E}">
        <p14:creationId xmlns:p14="http://schemas.microsoft.com/office/powerpoint/2010/main" val="3723733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007592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461028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1538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40000" lnSpcReduction="20000"/>
          </a:bodyPr>
          <a:lstStyle/>
          <a:p>
            <a:r>
              <a:rPr lang="en-US" sz="9000" dirty="0" smtClean="0"/>
              <a:t>Matt. 26:6-13 </a:t>
            </a:r>
            <a:r>
              <a:rPr lang="en-US" sz="9000" baseline="30000" dirty="0"/>
              <a:t> </a:t>
            </a:r>
            <a:r>
              <a:rPr lang="en-US" sz="9000" dirty="0"/>
              <a:t>Now when Jesus was in Bethany, in the house of </a:t>
            </a:r>
            <a:r>
              <a:rPr lang="en-US" sz="9000" dirty="0" smtClean="0"/>
              <a:t>Simon the leper, </a:t>
            </a:r>
            <a:r>
              <a:rPr lang="en-US" sz="9000" baseline="30000" dirty="0" smtClean="0"/>
              <a:t>7</a:t>
            </a:r>
            <a:r>
              <a:rPr lang="en-US" sz="9000" baseline="30000" dirty="0"/>
              <a:t> </a:t>
            </a:r>
            <a:r>
              <a:rPr lang="en-US" sz="9000" dirty="0"/>
              <a:t>There came unto him a woman having an alabaster box of very precious ointment, and </a:t>
            </a:r>
            <a:r>
              <a:rPr lang="en-US" sz="9000" u="sng" dirty="0"/>
              <a:t>poured it on his head</a:t>
            </a:r>
            <a:r>
              <a:rPr lang="en-US" sz="9000" dirty="0"/>
              <a:t>, as he sat at meat.</a:t>
            </a:r>
          </a:p>
          <a:p>
            <a:r>
              <a:rPr lang="en-US" sz="9000" baseline="30000" dirty="0"/>
              <a:t>8 </a:t>
            </a:r>
            <a:r>
              <a:rPr lang="en-US" sz="9000" dirty="0"/>
              <a:t>But when his disciples saw it, they had indignation, saying, To what purpose is this </a:t>
            </a:r>
            <a:r>
              <a:rPr lang="en-US" sz="9000" dirty="0" smtClean="0"/>
              <a:t>waste?</a:t>
            </a:r>
            <a:r>
              <a:rPr lang="en-US" sz="9000" baseline="30000" dirty="0" smtClean="0"/>
              <a:t>9</a:t>
            </a:r>
            <a:r>
              <a:rPr lang="en-US" sz="9000" baseline="30000" dirty="0"/>
              <a:t> </a:t>
            </a:r>
            <a:r>
              <a:rPr lang="en-US" sz="9000" dirty="0"/>
              <a:t>For this ointment might have been sold for much, and given to the poor.</a:t>
            </a:r>
          </a:p>
          <a:p>
            <a:r>
              <a:rPr lang="en-US" sz="9000" baseline="30000" dirty="0"/>
              <a:t>10 </a:t>
            </a:r>
            <a:r>
              <a:rPr lang="en-US" sz="9000" dirty="0"/>
              <a:t>When Jesus understood it, he said unto them, Why trouble ye the woman? for she hath wrought a good work upon me.</a:t>
            </a:r>
          </a:p>
          <a:p>
            <a:r>
              <a:rPr lang="en-US" sz="9000" baseline="30000" dirty="0"/>
              <a:t>11 </a:t>
            </a:r>
            <a:r>
              <a:rPr lang="en-US" sz="9000" dirty="0"/>
              <a:t>For ye have the poor always with you; but me ye have not always.</a:t>
            </a:r>
          </a:p>
          <a:p>
            <a:r>
              <a:rPr lang="en-US" sz="9000" baseline="30000" dirty="0"/>
              <a:t>12 </a:t>
            </a:r>
            <a:r>
              <a:rPr lang="en-US" sz="9000" dirty="0"/>
              <a:t>For in that she </a:t>
            </a:r>
            <a:r>
              <a:rPr lang="en-US" sz="9000" b="1" u="sng" dirty="0"/>
              <a:t>hath poured this ointment on my body</a:t>
            </a:r>
            <a:r>
              <a:rPr lang="en-US" sz="9000" dirty="0"/>
              <a:t>, she did it for my </a:t>
            </a:r>
            <a:r>
              <a:rPr lang="en-US" sz="9000" dirty="0" smtClean="0"/>
              <a:t>burial.</a:t>
            </a:r>
            <a:r>
              <a:rPr lang="en-US" sz="9000" baseline="30000" dirty="0" smtClean="0"/>
              <a:t>13</a:t>
            </a:r>
            <a:r>
              <a:rPr lang="en-US" sz="9000" baseline="30000" dirty="0"/>
              <a:t> </a:t>
            </a:r>
            <a:r>
              <a:rPr lang="en-US" sz="9000" dirty="0"/>
              <a:t>Verily I say unto you, </a:t>
            </a:r>
            <a:r>
              <a:rPr lang="en-US" sz="9000" dirty="0" smtClean="0"/>
              <a:t>Where </a:t>
            </a:r>
            <a:r>
              <a:rPr lang="en-US" sz="9000" dirty="0" err="1" smtClean="0"/>
              <a:t>soever</a:t>
            </a:r>
            <a:r>
              <a:rPr lang="en-US" sz="9000" dirty="0" smtClean="0"/>
              <a:t> </a:t>
            </a:r>
            <a:r>
              <a:rPr lang="en-US" sz="9000" dirty="0"/>
              <a:t>this gospel shall be preached in the whole world, there shall also this, that this woman hath done, be told for </a:t>
            </a:r>
            <a:r>
              <a:rPr lang="en-US" sz="9000" b="1" u="sng" dirty="0">
                <a:solidFill>
                  <a:srgbClr val="FF0000"/>
                </a:solidFill>
              </a:rPr>
              <a:t>a memorial of her.</a:t>
            </a:r>
          </a:p>
          <a:p>
            <a:endParaRPr lang="en-US" dirty="0"/>
          </a:p>
        </p:txBody>
      </p:sp>
    </p:spTree>
    <p:extLst>
      <p:ext uri="{BB962C8B-B14F-4D97-AF65-F5344CB8AC3E}">
        <p14:creationId xmlns:p14="http://schemas.microsoft.com/office/powerpoint/2010/main" val="170877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8451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45350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One </a:t>
            </a:r>
            <a:r>
              <a:rPr lang="en-US" dirty="0"/>
              <a:t>of the major battles in the Pacific during World War II took place on Iwo Jima. The island held by Japanese forces featured a good land strip for airplanes. The United States wanted that airstrip for American planes to use in a future bombing campaign in Japan. The 28th Marines landed on the island closest to where Mount </a:t>
            </a:r>
            <a:r>
              <a:rPr lang="en-US" dirty="0" err="1"/>
              <a:t>Suribachi</a:t>
            </a:r>
            <a:r>
              <a:rPr lang="en-US" dirty="0"/>
              <a:t> was located. Their mission was to capture Mount </a:t>
            </a:r>
            <a:r>
              <a:rPr lang="en-US" dirty="0" err="1"/>
              <a:t>Suribachi</a:t>
            </a:r>
            <a:r>
              <a:rPr lang="en-US" dirty="0"/>
              <a:t>. On the morning of February 23, a 40-man patrol from the Second Battalion, 28th Marines, climbed up </a:t>
            </a:r>
            <a:r>
              <a:rPr lang="en-US" dirty="0" err="1"/>
              <a:t>Suribachi</a:t>
            </a:r>
            <a:r>
              <a:rPr lang="en-US" dirty="0"/>
              <a:t> and succeeded in capturing it and raising the American flag. Some two hours after the first flag was raised, Marine Corps leaders decided that in order for the American flag to be more easily seen from the ships, beaches, and land off and around the north end of Mount </a:t>
            </a:r>
            <a:r>
              <a:rPr lang="en-US" dirty="0" err="1"/>
              <a:t>Suribachi</a:t>
            </a:r>
            <a:r>
              <a:rPr lang="en-US" dirty="0"/>
              <a:t>, another larger flag should be flown on Mount </a:t>
            </a:r>
            <a:r>
              <a:rPr lang="en-US" dirty="0" err="1"/>
              <a:t>Suribachi</a:t>
            </a:r>
            <a:r>
              <a:rPr lang="en-US" dirty="0"/>
              <a:t>. Sergeant Michael </a:t>
            </a:r>
            <a:r>
              <a:rPr lang="en-US" dirty="0" err="1"/>
              <a:t>Strank</a:t>
            </a:r>
            <a:r>
              <a:rPr lang="en-US" dirty="0"/>
              <a:t> was ordered to take Corporal Harlon H. Block, Private First Class Franklin R. </a:t>
            </a:r>
            <a:r>
              <a:rPr lang="en-US" dirty="0" err="1"/>
              <a:t>Sousley</a:t>
            </a:r>
            <a:r>
              <a:rPr lang="en-US" dirty="0"/>
              <a:t>, and Private First Class Ira H. Hayes to raise a replacement flag. Pfc. Rene Gagnon, a Second Battalion runner for E Company, was ordered to take the replacement flag up the mountain. Once Gagnon, and </a:t>
            </a:r>
            <a:r>
              <a:rPr lang="en-US" dirty="0" err="1"/>
              <a:t>Strank</a:t>
            </a:r>
            <a:r>
              <a:rPr lang="en-US" dirty="0"/>
              <a:t> with his three Marines made it to the top, Hayes and </a:t>
            </a:r>
            <a:r>
              <a:rPr lang="en-US" dirty="0" err="1"/>
              <a:t>Sousley</a:t>
            </a:r>
            <a:r>
              <a:rPr lang="en-US" dirty="0"/>
              <a:t> found a Japanese pipe to attach the flag on. The replacement flag was attached to the pipe and raised.</a:t>
            </a:r>
          </a:p>
          <a:p>
            <a:r>
              <a:rPr lang="en-US" dirty="0"/>
              <a:t>Associated Press combat photographer Joe Rosenthal took a black and white photograph of the second-flag raising which first appeared in many newspapers on Sunday, February 25, 1945. Sgt. Bill </a:t>
            </a:r>
            <a:r>
              <a:rPr lang="en-US" dirty="0" err="1"/>
              <a:t>Genaust</a:t>
            </a:r>
            <a:r>
              <a:rPr lang="en-US" dirty="0"/>
              <a:t>, who filmed the second flag-raising in color, was killed in action on March 4. Rosenthal was unable to get the men’s names at the time.</a:t>
            </a:r>
          </a:p>
          <a:p>
            <a:r>
              <a:rPr lang="en-US" dirty="0"/>
              <a:t>More of that story a little later!</a:t>
            </a:r>
          </a:p>
          <a:p>
            <a:endParaRPr lang="en-US" dirty="0"/>
          </a:p>
        </p:txBody>
      </p:sp>
    </p:spTree>
    <p:extLst>
      <p:ext uri="{BB962C8B-B14F-4D97-AF65-F5344CB8AC3E}">
        <p14:creationId xmlns:p14="http://schemas.microsoft.com/office/powerpoint/2010/main" val="28549174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Back to our Memorial Day true story.</a:t>
            </a:r>
          </a:p>
          <a:p>
            <a:r>
              <a:rPr lang="en-US" dirty="0"/>
              <a:t>The War was costing America millions of dollars. President Roosevelt saw the picture of the flag raising as a good way to get Americans to buy War Bonds. He ordered the Marines to identify the men in the photograph and send them out in a campaign to encourage War Bond purchases. After a 1946 investigation, they were identified as Harlon Block, Rene Gagnon, Ira Hayes, Franklin </a:t>
            </a:r>
            <a:r>
              <a:rPr lang="en-US" dirty="0" err="1"/>
              <a:t>Sousley</a:t>
            </a:r>
            <a:r>
              <a:rPr lang="en-US" dirty="0"/>
              <a:t>, Michael </a:t>
            </a:r>
            <a:r>
              <a:rPr lang="en-US" dirty="0" err="1"/>
              <a:t>Strank</a:t>
            </a:r>
            <a:r>
              <a:rPr lang="en-US" dirty="0"/>
              <a:t> and John Bradley. Block, </a:t>
            </a:r>
            <a:r>
              <a:rPr lang="en-US" dirty="0" err="1"/>
              <a:t>Sousley</a:t>
            </a:r>
            <a:r>
              <a:rPr lang="en-US" dirty="0"/>
              <a:t> and </a:t>
            </a:r>
            <a:r>
              <a:rPr lang="en-US" dirty="0" err="1"/>
              <a:t>Strank</a:t>
            </a:r>
            <a:r>
              <a:rPr lang="en-US" dirty="0"/>
              <a:t> had been killed at Iwo Jima. The Marines began another investigation after two history buffs, Eric </a:t>
            </a:r>
            <a:r>
              <a:rPr lang="en-US" dirty="0" err="1"/>
              <a:t>Krelle</a:t>
            </a:r>
            <a:r>
              <a:rPr lang="en-US" dirty="0"/>
              <a:t> of Omaha, Nebraska, and Stephen Foley from Wexford, Ireland, compared photos taken during two flag-raisings atop Mount </a:t>
            </a:r>
            <a:r>
              <a:rPr lang="en-US" dirty="0" err="1"/>
              <a:t>Suribachi</a:t>
            </a:r>
            <a:r>
              <a:rPr lang="en-US" dirty="0"/>
              <a:t> in 1945.</a:t>
            </a:r>
          </a:p>
          <a:p>
            <a:endParaRPr lang="en-US" dirty="0"/>
          </a:p>
        </p:txBody>
      </p:sp>
    </p:spTree>
    <p:extLst>
      <p:ext uri="{BB962C8B-B14F-4D97-AF65-F5344CB8AC3E}">
        <p14:creationId xmlns:p14="http://schemas.microsoft.com/office/powerpoint/2010/main" val="2649000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Let’s get back to our Memorial Day story.</a:t>
            </a:r>
          </a:p>
          <a:p>
            <a:r>
              <a:rPr lang="en-US" dirty="0"/>
              <a:t>In June of 2016, researchers working on a Smithsonian Channel documentary about Joe Rosenthal's picture approached the Marine Corps to consider their theory that the identities of the flag raisers are incorrect. The Marine Corps' commandant formed a review panel to consider all available images, film, statements and previous investigations. That panel came to the conclusion that one of the 6 men in the Rosenthal photograph was misidentified. The Marine Corps now believes Navy Pharmacist John Bradley was not in the Rosenthal image, but was involved in the first flag raising hours before the famous photo was taken. Based upon the evidence reviewed, another Marine, Private First Class Harold Schultz, from Detroit, Michigan was the 6th man caught in the picture of what is considered the most famous war photograph. Now the Marine Corps' history identities the six flag raisers as: Corporal Harlon Block, Private First Class Rene Gagnon, Private First Class Ira Hayes, Private First Class Harold Schultz, Private First Class Franklin </a:t>
            </a:r>
            <a:r>
              <a:rPr lang="en-US" dirty="0" err="1"/>
              <a:t>Sousley</a:t>
            </a:r>
            <a:r>
              <a:rPr lang="en-US" dirty="0"/>
              <a:t>, and Sergeant Michael </a:t>
            </a:r>
            <a:r>
              <a:rPr lang="en-US" dirty="0" err="1"/>
              <a:t>Strank</a:t>
            </a:r>
            <a:r>
              <a:rPr lang="en-US" dirty="0"/>
              <a:t>.</a:t>
            </a:r>
          </a:p>
          <a:p>
            <a:r>
              <a:rPr lang="en-US" dirty="0"/>
              <a:t>Harold Schultz was seriously injured in fighting on Iwo Jima. Several months later, Schultz, who was originally from Michigan, was discharged from the Marines. The federal government helped him get a job in Los Angeles as a mail sorter for the Postal Service. He was single until age 63, when he married a woman who lived next door to his apartment. He never moved in with her and rarely discussed his time in the military. He died in 1995 at the age of 70.</a:t>
            </a:r>
          </a:p>
          <a:p>
            <a:r>
              <a:rPr lang="en-US" dirty="0"/>
              <a:t>The Iwo Jima Memorial in Arlington, Virginia which was inspired by Rosenthal's photograph of the second flag raising on Mount </a:t>
            </a:r>
            <a:r>
              <a:rPr lang="en-US" dirty="0" err="1"/>
              <a:t>Suribachi</a:t>
            </a:r>
            <a:r>
              <a:rPr lang="en-US" dirty="0"/>
              <a:t> was dedicated on November 10, 1954. In attendance were two of the three surviving flag-raisers depicted on the monument, Ira Hayes and Rene Gagnon, who were seated together with John Bradley who was misidentified as being the third surviving "flag-raiser".</a:t>
            </a:r>
          </a:p>
        </p:txBody>
      </p:sp>
    </p:spTree>
    <p:extLst>
      <p:ext uri="{BB962C8B-B14F-4D97-AF65-F5344CB8AC3E}">
        <p14:creationId xmlns:p14="http://schemas.microsoft.com/office/powerpoint/2010/main" val="18117825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Harold Schultz went through life without publicly talking about his role. Why Schultz apparently never disclosed that he was in the famous picture remains a mystery. Analysts believe Schultz, who received a Purple Heart, knew he was in the picture, but chose not to talk about it. “I have a really hard time believing how it wouldn’t have been known to him,” said Matthew Morgan, a retired Marine officer who worked on a Smithsonian Channel documentary on the investigation. “Why doesn’t he say anything to anyone,” asked Charles </a:t>
            </a:r>
            <a:r>
              <a:rPr lang="en-US" dirty="0" err="1"/>
              <a:t>Neimeyer</a:t>
            </a:r>
            <a:r>
              <a:rPr lang="en-US" dirty="0"/>
              <a:t>, a Marine Corps historian who was on the panel that investigated the identities of the flag raisers. “That’s the mystery. I think he took his secret to the grave,” </a:t>
            </a:r>
            <a:r>
              <a:rPr lang="en-US" dirty="0" err="1"/>
              <a:t>Neimeyer</a:t>
            </a:r>
            <a:r>
              <a:rPr lang="en-US" dirty="0"/>
              <a:t> said</a:t>
            </a:r>
          </a:p>
        </p:txBody>
      </p:sp>
    </p:spTree>
    <p:extLst>
      <p:ext uri="{BB962C8B-B14F-4D97-AF65-F5344CB8AC3E}">
        <p14:creationId xmlns:p14="http://schemas.microsoft.com/office/powerpoint/2010/main" val="3091270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Harold Schultz may have mentioned his role at least once. His stepdaughter, </a:t>
            </a:r>
            <a:r>
              <a:rPr lang="en-US" dirty="0" err="1"/>
              <a:t>Dezreen</a:t>
            </a:r>
            <a:r>
              <a:rPr lang="en-US" dirty="0"/>
              <a:t> MacDowell recalls in the early 1990s when they were discussing the war in the Pacific he said he was one of the flag raisers. “Harold, you are a hero,” she said she told him. “Not really. I was a Marine,” he said. She described him as quiet and self-effacing. It’s difficult to understand his desire to keep his role quiet</a:t>
            </a:r>
          </a:p>
        </p:txBody>
      </p:sp>
    </p:spTree>
    <p:extLst>
      <p:ext uri="{BB962C8B-B14F-4D97-AF65-F5344CB8AC3E}">
        <p14:creationId xmlns:p14="http://schemas.microsoft.com/office/powerpoint/2010/main" val="401329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45" y="322118"/>
            <a:ext cx="11689773" cy="6338455"/>
          </a:xfrm>
        </p:spPr>
        <p:txBody>
          <a:bodyPr>
            <a:normAutofit/>
          </a:bodyPr>
          <a:lstStyle/>
          <a:p>
            <a:r>
              <a:rPr lang="en-US" sz="3600" dirty="0" smtClean="0"/>
              <a:t>1. Jesus commended people when they did well, as in</a:t>
            </a:r>
          </a:p>
          <a:p>
            <a:r>
              <a:rPr lang="en-US" sz="3600" dirty="0"/>
              <a:t>t</a:t>
            </a:r>
            <a:r>
              <a:rPr lang="en-US" sz="3600" dirty="0" smtClean="0"/>
              <a:t>he case here of the woman who used something very</a:t>
            </a:r>
          </a:p>
          <a:p>
            <a:r>
              <a:rPr lang="en-US" sz="3600" dirty="0"/>
              <a:t>v</a:t>
            </a:r>
            <a:r>
              <a:rPr lang="en-US" sz="3600" dirty="0" smtClean="0"/>
              <a:t>aluable </a:t>
            </a:r>
            <a:r>
              <a:rPr lang="en-US" sz="3600" dirty="0" smtClean="0"/>
              <a:t>to benefit our Lord.  On his head and on his</a:t>
            </a:r>
          </a:p>
          <a:p>
            <a:r>
              <a:rPr lang="en-US" sz="3600" dirty="0"/>
              <a:t>b</a:t>
            </a:r>
            <a:r>
              <a:rPr lang="en-US" sz="3600" dirty="0" smtClean="0"/>
              <a:t>ody</a:t>
            </a:r>
            <a:r>
              <a:rPr lang="en-US" sz="3600" dirty="0" smtClean="0"/>
              <a:t>, she poured the ointment that was expensive.</a:t>
            </a:r>
          </a:p>
          <a:p>
            <a:r>
              <a:rPr lang="en-US" sz="3600" dirty="0" smtClean="0"/>
              <a:t>2. She is criticized by his disciples but commended by</a:t>
            </a:r>
          </a:p>
          <a:p>
            <a:r>
              <a:rPr lang="en-US" sz="3600" dirty="0" smtClean="0"/>
              <a:t>Our Lord.</a:t>
            </a:r>
          </a:p>
          <a:p>
            <a:r>
              <a:rPr lang="en-US" sz="3600" dirty="0" smtClean="0"/>
              <a:t>3.  And the Lord wanted us, when preaching the gospel,</a:t>
            </a:r>
          </a:p>
          <a:p>
            <a:r>
              <a:rPr lang="en-US" sz="3600" dirty="0" smtClean="0"/>
              <a:t>To tell others the great act that she did.   </a:t>
            </a:r>
          </a:p>
          <a:p>
            <a:r>
              <a:rPr lang="en-US" sz="3600" dirty="0"/>
              <a:t> </a:t>
            </a:r>
            <a:r>
              <a:rPr lang="en-US" sz="3600" dirty="0" smtClean="0"/>
              <a:t>   </a:t>
            </a:r>
            <a:r>
              <a:rPr lang="en-US" sz="3600" b="1" dirty="0" smtClean="0">
                <a:solidFill>
                  <a:srgbClr val="FF0000"/>
                </a:solidFill>
              </a:rPr>
              <a:t>   This was a Memorial of her!</a:t>
            </a:r>
          </a:p>
        </p:txBody>
      </p:sp>
    </p:spTree>
    <p:extLst>
      <p:ext uri="{BB962C8B-B14F-4D97-AF65-F5344CB8AC3E}">
        <p14:creationId xmlns:p14="http://schemas.microsoft.com/office/powerpoint/2010/main" val="3504850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It is altogether fitting that we ‘remember’</a:t>
            </a:r>
          </a:p>
          <a:p>
            <a:r>
              <a:rPr lang="en-US" sz="3600" dirty="0" smtClean="0"/>
              <a:t>Memorials.   </a:t>
            </a:r>
          </a:p>
          <a:p>
            <a:r>
              <a:rPr lang="en-US" sz="3600" dirty="0" smtClean="0"/>
              <a:t>The Bible tells us</a:t>
            </a:r>
            <a:endParaRPr lang="en-US" sz="3600" dirty="0"/>
          </a:p>
        </p:txBody>
      </p:sp>
    </p:spTree>
    <p:extLst>
      <p:ext uri="{BB962C8B-B14F-4D97-AF65-F5344CB8AC3E}">
        <p14:creationId xmlns:p14="http://schemas.microsoft.com/office/powerpoint/2010/main" val="2281593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8" y="-1"/>
            <a:ext cx="11817927" cy="6681355"/>
          </a:xfrm>
        </p:spPr>
        <p:txBody>
          <a:bodyPr>
            <a:normAutofit/>
          </a:bodyPr>
          <a:lstStyle/>
          <a:p>
            <a:endParaRPr lang="en-US" sz="3600" dirty="0" smtClean="0"/>
          </a:p>
          <a:p>
            <a:r>
              <a:rPr lang="en-US" sz="4400" b="1" dirty="0" smtClean="0"/>
              <a:t>Cornelius : </a:t>
            </a:r>
          </a:p>
          <a:p>
            <a:r>
              <a:rPr lang="en-US" sz="4400" b="1" dirty="0" smtClean="0"/>
              <a:t> </a:t>
            </a:r>
            <a:r>
              <a:rPr lang="en-US" sz="3600" dirty="0" smtClean="0"/>
              <a:t>Acts 10:4  And when he looked on him, he was afraid, and said, What is it, Lord? And he said unto him, Thy prayers and thine alms are come up for a</a:t>
            </a:r>
            <a:r>
              <a:rPr lang="en-US" sz="3600" b="1" dirty="0" smtClean="0"/>
              <a:t> </a:t>
            </a:r>
            <a:r>
              <a:rPr lang="en-US" sz="3600" u="sng" dirty="0" smtClean="0">
                <a:solidFill>
                  <a:srgbClr val="FF0000"/>
                </a:solidFill>
              </a:rPr>
              <a:t>memorial before God.</a:t>
            </a:r>
          </a:p>
          <a:p>
            <a:endParaRPr lang="en-US" sz="3600" u="sng" dirty="0">
              <a:solidFill>
                <a:srgbClr val="FF0000"/>
              </a:solidFill>
            </a:endParaRPr>
          </a:p>
          <a:p>
            <a:r>
              <a:rPr lang="en-US" sz="3600" u="sng" dirty="0" smtClean="0">
                <a:solidFill>
                  <a:srgbClr val="FF0000"/>
                </a:solidFill>
              </a:rPr>
              <a:t>Cornelius became the first Gentile to become</a:t>
            </a:r>
          </a:p>
          <a:p>
            <a:r>
              <a:rPr lang="en-US" sz="3600" u="sng" dirty="0" smtClean="0">
                <a:solidFill>
                  <a:srgbClr val="FF0000"/>
                </a:solidFill>
              </a:rPr>
              <a:t>A Christian!</a:t>
            </a:r>
            <a:endParaRPr lang="en-US" sz="3600" u="sng" dirty="0">
              <a:solidFill>
                <a:srgbClr val="FF0000"/>
              </a:solidFill>
            </a:endParaRPr>
          </a:p>
        </p:txBody>
      </p:sp>
    </p:spTree>
    <p:extLst>
      <p:ext uri="{BB962C8B-B14F-4D97-AF65-F5344CB8AC3E}">
        <p14:creationId xmlns:p14="http://schemas.microsoft.com/office/powerpoint/2010/main" val="3507838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45472"/>
            <a:ext cx="11835246" cy="6577445"/>
          </a:xfrm>
        </p:spPr>
        <p:txBody>
          <a:bodyPr>
            <a:normAutofit/>
          </a:bodyPr>
          <a:lstStyle/>
          <a:p>
            <a:r>
              <a:rPr lang="en-US" sz="3600" b="1" dirty="0" smtClean="0"/>
              <a:t>Psalm 135:13  </a:t>
            </a:r>
            <a:r>
              <a:rPr lang="en-US" sz="3600" u="sng" dirty="0" smtClean="0">
                <a:solidFill>
                  <a:srgbClr val="FF0000"/>
                </a:solidFill>
              </a:rPr>
              <a:t>Thy name, </a:t>
            </a:r>
            <a:r>
              <a:rPr lang="en-US" sz="3600" dirty="0" smtClean="0"/>
              <a:t>O LORD, </a:t>
            </a:r>
            <a:r>
              <a:rPr lang="en-US" sz="3600" dirty="0" err="1" smtClean="0"/>
              <a:t>endureth</a:t>
            </a:r>
            <a:r>
              <a:rPr lang="en-US" sz="3600" dirty="0" smtClean="0"/>
              <a:t> for ever; and thy </a:t>
            </a:r>
            <a:r>
              <a:rPr lang="en-US" sz="3600" u="sng" dirty="0" smtClean="0"/>
              <a:t>memorial</a:t>
            </a:r>
            <a:r>
              <a:rPr lang="en-US" sz="3600" dirty="0" smtClean="0"/>
              <a:t>, O LORD, throughout all generations; </a:t>
            </a:r>
            <a:r>
              <a:rPr lang="en-US" sz="3600" b="1" dirty="0" smtClean="0"/>
              <a:t>Psa.111:9</a:t>
            </a:r>
          </a:p>
          <a:p>
            <a:endParaRPr lang="en-US" sz="3600" dirty="0"/>
          </a:p>
          <a:p>
            <a:r>
              <a:rPr lang="en-US" sz="3600" b="1" dirty="0" smtClean="0"/>
              <a:t>Joshua 4:7  </a:t>
            </a:r>
            <a:r>
              <a:rPr lang="en-US" sz="3600" dirty="0" smtClean="0"/>
              <a:t>Then ye shall answer them, That the waters of Jordan were cut off before the ark of the covenant of the LORD; when it passed over Jordan, the waters of Jordan were cut off: and </a:t>
            </a:r>
            <a:r>
              <a:rPr lang="en-US" sz="3600" b="1" u="sng" dirty="0" smtClean="0"/>
              <a:t>these stones </a:t>
            </a:r>
            <a:r>
              <a:rPr lang="en-US" sz="3600" dirty="0" smtClean="0"/>
              <a:t>shall be for </a:t>
            </a:r>
            <a:r>
              <a:rPr lang="en-US" sz="3600" b="1" i="1" u="sng" dirty="0" smtClean="0">
                <a:solidFill>
                  <a:srgbClr val="FF0000"/>
                </a:solidFill>
              </a:rPr>
              <a:t>a memorial </a:t>
            </a:r>
            <a:r>
              <a:rPr lang="en-US" sz="3600" dirty="0" smtClean="0"/>
              <a:t>unto the children of Israel for ever. </a:t>
            </a:r>
            <a:endParaRPr lang="en-US" sz="3600" dirty="0"/>
          </a:p>
        </p:txBody>
      </p:sp>
    </p:spTree>
    <p:extLst>
      <p:ext uri="{BB962C8B-B14F-4D97-AF65-F5344CB8AC3E}">
        <p14:creationId xmlns:p14="http://schemas.microsoft.com/office/powerpoint/2010/main" val="320201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1918373" cy="6858000"/>
          </a:xfrm>
        </p:spPr>
        <p:txBody>
          <a:bodyPr>
            <a:normAutofit/>
          </a:bodyPr>
          <a:lstStyle/>
          <a:p>
            <a:r>
              <a:rPr lang="en-US" sz="3600" b="1" dirty="0" smtClean="0"/>
              <a:t>Exodus 28:29  </a:t>
            </a:r>
            <a:r>
              <a:rPr lang="en-US" sz="3600" dirty="0" smtClean="0"/>
              <a:t>And Aaron shall bear the names of the children of Israel in the </a:t>
            </a:r>
            <a:r>
              <a:rPr lang="en-US" sz="3600" b="1" u="sng" dirty="0" smtClean="0"/>
              <a:t>breastplate of judgment </a:t>
            </a:r>
            <a:r>
              <a:rPr lang="en-US" sz="3600" dirty="0" smtClean="0"/>
              <a:t>upon his heart, when he </a:t>
            </a:r>
            <a:r>
              <a:rPr lang="en-US" sz="3600" dirty="0" err="1" smtClean="0"/>
              <a:t>goeth</a:t>
            </a:r>
            <a:r>
              <a:rPr lang="en-US" sz="3600" dirty="0" smtClean="0"/>
              <a:t> in unto the holy place, </a:t>
            </a:r>
            <a:r>
              <a:rPr lang="en-US" sz="3600" b="1" u="sng" dirty="0" smtClean="0">
                <a:solidFill>
                  <a:srgbClr val="FF0000"/>
                </a:solidFill>
              </a:rPr>
              <a:t>for a memorial </a:t>
            </a:r>
            <a:r>
              <a:rPr lang="en-US" sz="3600" dirty="0" smtClean="0"/>
              <a:t>before the LORD continually.</a:t>
            </a:r>
          </a:p>
          <a:p>
            <a:endParaRPr lang="en-US" sz="3600" dirty="0"/>
          </a:p>
          <a:p>
            <a:r>
              <a:rPr lang="en-US" sz="3600" dirty="0" smtClean="0"/>
              <a:t>Exodus 12:14  And </a:t>
            </a:r>
            <a:r>
              <a:rPr lang="en-US" sz="3600" b="1" i="1" u="sng" dirty="0" smtClean="0">
                <a:solidFill>
                  <a:srgbClr val="FF0000"/>
                </a:solidFill>
              </a:rPr>
              <a:t>this day </a:t>
            </a:r>
            <a:r>
              <a:rPr lang="en-US" sz="3600" b="1" u="sng" dirty="0" smtClean="0">
                <a:solidFill>
                  <a:srgbClr val="FF0000"/>
                </a:solidFill>
              </a:rPr>
              <a:t>shall be unto you for a memorial</a:t>
            </a:r>
            <a:r>
              <a:rPr lang="en-US" sz="3600" dirty="0" smtClean="0"/>
              <a:t>; and ye shall keep it a feast to the LORD throughout your generations; ye shall keep it a feast by an ordinance for ever</a:t>
            </a:r>
            <a:endParaRPr lang="en-US" sz="3600" dirty="0"/>
          </a:p>
        </p:txBody>
      </p:sp>
    </p:spTree>
    <p:extLst>
      <p:ext uri="{BB962C8B-B14F-4D97-AF65-F5344CB8AC3E}">
        <p14:creationId xmlns:p14="http://schemas.microsoft.com/office/powerpoint/2010/main" val="373650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 y="0"/>
            <a:ext cx="11835245" cy="6785263"/>
          </a:xfrm>
        </p:spPr>
      </p:pic>
    </p:spTree>
    <p:extLst>
      <p:ext uri="{BB962C8B-B14F-4D97-AF65-F5344CB8AC3E}">
        <p14:creationId xmlns:p14="http://schemas.microsoft.com/office/powerpoint/2010/main" val="939486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TotalTime>
  <Words>2002</Words>
  <Application>Microsoft Office PowerPoint</Application>
  <PresentationFormat>Widescreen</PresentationFormat>
  <Paragraphs>121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28</cp:revision>
  <cp:lastPrinted>2018-05-26T23:01:33Z</cp:lastPrinted>
  <dcterms:created xsi:type="dcterms:W3CDTF">2018-05-24T11:52:03Z</dcterms:created>
  <dcterms:modified xsi:type="dcterms:W3CDTF">2018-05-26T23:08:10Z</dcterms:modified>
</cp:coreProperties>
</file>